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351" r:id="rId8"/>
    <p:sldId id="352" r:id="rId9"/>
    <p:sldId id="354" r:id="rId10"/>
    <p:sldId id="355" r:id="rId11"/>
    <p:sldId id="356" r:id="rId12"/>
    <p:sldId id="357" r:id="rId13"/>
    <p:sldId id="358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8" r:id="rId22"/>
    <p:sldId id="353" r:id="rId23"/>
    <p:sldId id="264" r:id="rId24"/>
    <p:sldId id="265" r:id="rId25"/>
    <p:sldId id="266" r:id="rId26"/>
    <p:sldId id="267" r:id="rId27"/>
    <p:sldId id="268" r:id="rId28"/>
    <p:sldId id="279" r:id="rId29"/>
    <p:sldId id="280" r:id="rId30"/>
    <p:sldId id="281" r:id="rId31"/>
    <p:sldId id="283" r:id="rId32"/>
    <p:sldId id="282" r:id="rId33"/>
    <p:sldId id="284" r:id="rId34"/>
    <p:sldId id="285" r:id="rId35"/>
    <p:sldId id="286" r:id="rId36"/>
    <p:sldId id="287" r:id="rId37"/>
    <p:sldId id="288" r:id="rId38"/>
    <p:sldId id="369" r:id="rId39"/>
    <p:sldId id="289" r:id="rId40"/>
    <p:sldId id="292" r:id="rId41"/>
    <p:sldId id="290" r:id="rId42"/>
    <p:sldId id="370" r:id="rId43"/>
    <p:sldId id="371" r:id="rId44"/>
    <p:sldId id="372" r:id="rId45"/>
    <p:sldId id="291" r:id="rId46"/>
    <p:sldId id="293" r:id="rId47"/>
    <p:sldId id="294" r:id="rId48"/>
    <p:sldId id="295" r:id="rId49"/>
    <p:sldId id="296" r:id="rId50"/>
    <p:sldId id="297" r:id="rId51"/>
    <p:sldId id="408" r:id="rId52"/>
    <p:sldId id="300" r:id="rId53"/>
    <p:sldId id="302" r:id="rId54"/>
    <p:sldId id="299" r:id="rId55"/>
    <p:sldId id="303" r:id="rId56"/>
    <p:sldId id="304" r:id="rId57"/>
    <p:sldId id="305" r:id="rId58"/>
    <p:sldId id="306" r:id="rId59"/>
    <p:sldId id="307" r:id="rId60"/>
    <p:sldId id="308" r:id="rId61"/>
    <p:sldId id="33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8729" autoAdjust="0"/>
  </p:normalViewPr>
  <p:slideViewPr>
    <p:cSldViewPr snapToGrid="0">
      <p:cViewPr varScale="1">
        <p:scale>
          <a:sx n="95" d="100"/>
          <a:sy n="95" d="100"/>
        </p:scale>
        <p:origin x="9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33B701-80CA-4D60-ACCB-A44B7F61425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7F97ECE-6B0D-4144-ADDF-29958CBA4E80}">
      <dgm:prSet/>
      <dgm:spPr/>
      <dgm:t>
        <a:bodyPr/>
        <a:lstStyle/>
        <a:p>
          <a:r>
            <a:rPr lang="en-US" dirty="0"/>
            <a:t>Provide an introduction to computer/Information security </a:t>
          </a:r>
        </a:p>
      </dgm:t>
    </dgm:pt>
    <dgm:pt modelId="{C33856A6-698B-4EEB-B5EC-33C9ECEC0B3F}" type="parTrans" cxnId="{7AB0C498-2C4B-4C4E-9456-F82B1F5D2BE6}">
      <dgm:prSet/>
      <dgm:spPr/>
      <dgm:t>
        <a:bodyPr/>
        <a:lstStyle/>
        <a:p>
          <a:endParaRPr lang="en-US"/>
        </a:p>
      </dgm:t>
    </dgm:pt>
    <dgm:pt modelId="{4EB33C92-BBD6-4C88-BC9D-A924929AF4AA}" type="sibTrans" cxnId="{7AB0C498-2C4B-4C4E-9456-F82B1F5D2BE6}">
      <dgm:prSet/>
      <dgm:spPr/>
      <dgm:t>
        <a:bodyPr/>
        <a:lstStyle/>
        <a:p>
          <a:endParaRPr lang="en-US"/>
        </a:p>
      </dgm:t>
    </dgm:pt>
    <dgm:pt modelId="{CA32D86B-094E-4992-8745-806784DCE9E2}">
      <dgm:prSet/>
      <dgm:spPr/>
      <dgm:t>
        <a:bodyPr/>
        <a:lstStyle/>
        <a:p>
          <a:r>
            <a:rPr lang="en-US" dirty="0"/>
            <a:t>Overview security threats and defenses in cyber and physical systems </a:t>
          </a:r>
        </a:p>
      </dgm:t>
    </dgm:pt>
    <dgm:pt modelId="{F44662EB-5C76-4282-9952-23F554C45B92}" type="parTrans" cxnId="{FA6C21D0-2796-40BE-ADDA-8630F250822F}">
      <dgm:prSet/>
      <dgm:spPr/>
      <dgm:t>
        <a:bodyPr/>
        <a:lstStyle/>
        <a:p>
          <a:endParaRPr lang="en-US"/>
        </a:p>
      </dgm:t>
    </dgm:pt>
    <dgm:pt modelId="{14A826C3-97A8-4237-BA96-4B531FF58F64}" type="sibTrans" cxnId="{FA6C21D0-2796-40BE-ADDA-8630F250822F}">
      <dgm:prSet/>
      <dgm:spPr/>
      <dgm:t>
        <a:bodyPr/>
        <a:lstStyle/>
        <a:p>
          <a:endParaRPr lang="en-US"/>
        </a:p>
      </dgm:t>
    </dgm:pt>
    <dgm:pt modelId="{32AE8E34-2CBA-4D71-B45F-78C79068B043}">
      <dgm:prSet/>
      <dgm:spPr/>
      <dgm:t>
        <a:bodyPr/>
        <a:lstStyle/>
        <a:p>
          <a:r>
            <a:rPr lang="en-US"/>
            <a:t>Help you develop a security-aware mindset</a:t>
          </a:r>
        </a:p>
      </dgm:t>
    </dgm:pt>
    <dgm:pt modelId="{A004B9F2-C6B0-4AE6-B80D-4B97EFD674B1}" type="parTrans" cxnId="{11913E60-5138-4CE7-B41E-2305D6C5D6AB}">
      <dgm:prSet/>
      <dgm:spPr/>
      <dgm:t>
        <a:bodyPr/>
        <a:lstStyle/>
        <a:p>
          <a:endParaRPr lang="en-US"/>
        </a:p>
      </dgm:t>
    </dgm:pt>
    <dgm:pt modelId="{50C5EF2E-538D-400F-AC8C-8A93EAC761B3}" type="sibTrans" cxnId="{11913E60-5138-4CE7-B41E-2305D6C5D6AB}">
      <dgm:prSet/>
      <dgm:spPr/>
      <dgm:t>
        <a:bodyPr/>
        <a:lstStyle/>
        <a:p>
          <a:endParaRPr lang="en-US"/>
        </a:p>
      </dgm:t>
    </dgm:pt>
    <dgm:pt modelId="{A793C70A-0277-4286-8461-119C5CD1A2DD}" type="pres">
      <dgm:prSet presAssocID="{1B33B701-80CA-4D60-ACCB-A44B7F614256}" presName="root" presStyleCnt="0">
        <dgm:presLayoutVars>
          <dgm:dir/>
          <dgm:resizeHandles val="exact"/>
        </dgm:presLayoutVars>
      </dgm:prSet>
      <dgm:spPr/>
    </dgm:pt>
    <dgm:pt modelId="{EF2408C3-FD33-4D48-B4A6-574BDCC35894}" type="pres">
      <dgm:prSet presAssocID="{1B33B701-80CA-4D60-ACCB-A44B7F614256}" presName="container" presStyleCnt="0">
        <dgm:presLayoutVars>
          <dgm:dir/>
          <dgm:resizeHandles val="exact"/>
        </dgm:presLayoutVars>
      </dgm:prSet>
      <dgm:spPr/>
    </dgm:pt>
    <dgm:pt modelId="{840D1683-7A01-45FA-A3D7-F37CD21E2AA2}" type="pres">
      <dgm:prSet presAssocID="{17F97ECE-6B0D-4144-ADDF-29958CBA4E80}" presName="compNode" presStyleCnt="0"/>
      <dgm:spPr/>
    </dgm:pt>
    <dgm:pt modelId="{75958F85-77A2-458C-9ED0-9C890CC69973}" type="pres">
      <dgm:prSet presAssocID="{17F97ECE-6B0D-4144-ADDF-29958CBA4E80}" presName="iconBgRect" presStyleLbl="bgShp" presStyleIdx="0" presStyleCnt="3"/>
      <dgm:spPr/>
    </dgm:pt>
    <dgm:pt modelId="{2D6A9D64-35AD-4899-B692-41D8198DE53F}" type="pres">
      <dgm:prSet presAssocID="{17F97ECE-6B0D-4144-ADDF-29958CBA4E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2DBBCA7-BD36-42CE-A312-D3EF781F919D}" type="pres">
      <dgm:prSet presAssocID="{17F97ECE-6B0D-4144-ADDF-29958CBA4E80}" presName="spaceRect" presStyleCnt="0"/>
      <dgm:spPr/>
    </dgm:pt>
    <dgm:pt modelId="{CA56FDDA-5BD4-4AE1-9D6F-E72AAE13F360}" type="pres">
      <dgm:prSet presAssocID="{17F97ECE-6B0D-4144-ADDF-29958CBA4E80}" presName="textRect" presStyleLbl="revTx" presStyleIdx="0" presStyleCnt="3">
        <dgm:presLayoutVars>
          <dgm:chMax val="1"/>
          <dgm:chPref val="1"/>
        </dgm:presLayoutVars>
      </dgm:prSet>
      <dgm:spPr/>
    </dgm:pt>
    <dgm:pt modelId="{4E4C7AD7-ABFF-4EC9-AD4C-D2A187EFA3D9}" type="pres">
      <dgm:prSet presAssocID="{4EB33C92-BBD6-4C88-BC9D-A924929AF4AA}" presName="sibTrans" presStyleLbl="sibTrans2D1" presStyleIdx="0" presStyleCnt="0"/>
      <dgm:spPr/>
    </dgm:pt>
    <dgm:pt modelId="{8789E612-EEF7-4AEE-BCB0-45012B1E244F}" type="pres">
      <dgm:prSet presAssocID="{CA32D86B-094E-4992-8745-806784DCE9E2}" presName="compNode" presStyleCnt="0"/>
      <dgm:spPr/>
    </dgm:pt>
    <dgm:pt modelId="{D4F71000-AC0D-46D7-87BB-7C6DB2BD914F}" type="pres">
      <dgm:prSet presAssocID="{CA32D86B-094E-4992-8745-806784DCE9E2}" presName="iconBgRect" presStyleLbl="bgShp" presStyleIdx="1" presStyleCnt="3"/>
      <dgm:spPr/>
    </dgm:pt>
    <dgm:pt modelId="{F3AB2085-C906-4AD4-AD44-2D9282116342}" type="pres">
      <dgm:prSet presAssocID="{CA32D86B-094E-4992-8745-806784DCE9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F37B722E-7851-40AD-904D-1606BEB00CA9}" type="pres">
      <dgm:prSet presAssocID="{CA32D86B-094E-4992-8745-806784DCE9E2}" presName="spaceRect" presStyleCnt="0"/>
      <dgm:spPr/>
    </dgm:pt>
    <dgm:pt modelId="{243C9191-455D-47F5-81C7-B95A133E275F}" type="pres">
      <dgm:prSet presAssocID="{CA32D86B-094E-4992-8745-806784DCE9E2}" presName="textRect" presStyleLbl="revTx" presStyleIdx="1" presStyleCnt="3">
        <dgm:presLayoutVars>
          <dgm:chMax val="1"/>
          <dgm:chPref val="1"/>
        </dgm:presLayoutVars>
      </dgm:prSet>
      <dgm:spPr/>
    </dgm:pt>
    <dgm:pt modelId="{AFFC63B0-BF63-452D-9815-8E85229E5C76}" type="pres">
      <dgm:prSet presAssocID="{14A826C3-97A8-4237-BA96-4B531FF58F64}" presName="sibTrans" presStyleLbl="sibTrans2D1" presStyleIdx="0" presStyleCnt="0"/>
      <dgm:spPr/>
    </dgm:pt>
    <dgm:pt modelId="{6A8E105D-8939-4141-BD17-71943A63EF2F}" type="pres">
      <dgm:prSet presAssocID="{32AE8E34-2CBA-4D71-B45F-78C79068B043}" presName="compNode" presStyleCnt="0"/>
      <dgm:spPr/>
    </dgm:pt>
    <dgm:pt modelId="{B4E74B93-FCBC-409C-AA19-A2DD33D6221A}" type="pres">
      <dgm:prSet presAssocID="{32AE8E34-2CBA-4D71-B45F-78C79068B043}" presName="iconBgRect" presStyleLbl="bgShp" presStyleIdx="2" presStyleCnt="3"/>
      <dgm:spPr/>
    </dgm:pt>
    <dgm:pt modelId="{684C91C7-7D88-4C1F-8B3F-DA6CEAAC6A40}" type="pres">
      <dgm:prSet presAssocID="{32AE8E34-2CBA-4D71-B45F-78C79068B0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C684718-893B-4763-A5B9-66232A9A1391}" type="pres">
      <dgm:prSet presAssocID="{32AE8E34-2CBA-4D71-B45F-78C79068B043}" presName="spaceRect" presStyleCnt="0"/>
      <dgm:spPr/>
    </dgm:pt>
    <dgm:pt modelId="{5FD4462C-5BD2-4B1E-A266-2BC1EA563F10}" type="pres">
      <dgm:prSet presAssocID="{32AE8E34-2CBA-4D71-B45F-78C79068B0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864500D-4DF9-44B3-B99D-34AC4411C304}" type="presOf" srcId="{14A826C3-97A8-4237-BA96-4B531FF58F64}" destId="{AFFC63B0-BF63-452D-9815-8E85229E5C76}" srcOrd="0" destOrd="0" presId="urn:microsoft.com/office/officeart/2018/2/layout/IconCircleList"/>
    <dgm:cxn modelId="{11913E60-5138-4CE7-B41E-2305D6C5D6AB}" srcId="{1B33B701-80CA-4D60-ACCB-A44B7F614256}" destId="{32AE8E34-2CBA-4D71-B45F-78C79068B043}" srcOrd="2" destOrd="0" parTransId="{A004B9F2-C6B0-4AE6-B80D-4B97EFD674B1}" sibTransId="{50C5EF2E-538D-400F-AC8C-8A93EAC761B3}"/>
    <dgm:cxn modelId="{9FF2186C-E825-47D9-AC70-05B4D0366897}" type="presOf" srcId="{32AE8E34-2CBA-4D71-B45F-78C79068B043}" destId="{5FD4462C-5BD2-4B1E-A266-2BC1EA563F10}" srcOrd="0" destOrd="0" presId="urn:microsoft.com/office/officeart/2018/2/layout/IconCircleList"/>
    <dgm:cxn modelId="{20F94A83-F93C-4824-984B-ABE80DD52761}" type="presOf" srcId="{17F97ECE-6B0D-4144-ADDF-29958CBA4E80}" destId="{CA56FDDA-5BD4-4AE1-9D6F-E72AAE13F360}" srcOrd="0" destOrd="0" presId="urn:microsoft.com/office/officeart/2018/2/layout/IconCircleList"/>
    <dgm:cxn modelId="{7AB0C498-2C4B-4C4E-9456-F82B1F5D2BE6}" srcId="{1B33B701-80CA-4D60-ACCB-A44B7F614256}" destId="{17F97ECE-6B0D-4144-ADDF-29958CBA4E80}" srcOrd="0" destOrd="0" parTransId="{C33856A6-698B-4EEB-B5EC-33C9ECEC0B3F}" sibTransId="{4EB33C92-BBD6-4C88-BC9D-A924929AF4AA}"/>
    <dgm:cxn modelId="{CF659FB5-E885-4204-8C0E-47F9F2927FB0}" type="presOf" srcId="{CA32D86B-094E-4992-8745-806784DCE9E2}" destId="{243C9191-455D-47F5-81C7-B95A133E275F}" srcOrd="0" destOrd="0" presId="urn:microsoft.com/office/officeart/2018/2/layout/IconCircleList"/>
    <dgm:cxn modelId="{E3487FC7-F5B4-44B1-B75A-120D8C02D553}" type="presOf" srcId="{1B33B701-80CA-4D60-ACCB-A44B7F614256}" destId="{A793C70A-0277-4286-8461-119C5CD1A2DD}" srcOrd="0" destOrd="0" presId="urn:microsoft.com/office/officeart/2018/2/layout/IconCircleList"/>
    <dgm:cxn modelId="{FA6C21D0-2796-40BE-ADDA-8630F250822F}" srcId="{1B33B701-80CA-4D60-ACCB-A44B7F614256}" destId="{CA32D86B-094E-4992-8745-806784DCE9E2}" srcOrd="1" destOrd="0" parTransId="{F44662EB-5C76-4282-9952-23F554C45B92}" sibTransId="{14A826C3-97A8-4237-BA96-4B531FF58F64}"/>
    <dgm:cxn modelId="{0F9640E6-2B26-4EA7-9829-DE06AFC358C5}" type="presOf" srcId="{4EB33C92-BBD6-4C88-BC9D-A924929AF4AA}" destId="{4E4C7AD7-ABFF-4EC9-AD4C-D2A187EFA3D9}" srcOrd="0" destOrd="0" presId="urn:microsoft.com/office/officeart/2018/2/layout/IconCircleList"/>
    <dgm:cxn modelId="{7ACCB2D2-A767-4D0A-B69D-F50A0B35ACD0}" type="presParOf" srcId="{A793C70A-0277-4286-8461-119C5CD1A2DD}" destId="{EF2408C3-FD33-4D48-B4A6-574BDCC35894}" srcOrd="0" destOrd="0" presId="urn:microsoft.com/office/officeart/2018/2/layout/IconCircleList"/>
    <dgm:cxn modelId="{7A4C550C-E7E5-407B-BC59-FAD88369BF80}" type="presParOf" srcId="{EF2408C3-FD33-4D48-B4A6-574BDCC35894}" destId="{840D1683-7A01-45FA-A3D7-F37CD21E2AA2}" srcOrd="0" destOrd="0" presId="urn:microsoft.com/office/officeart/2018/2/layout/IconCircleList"/>
    <dgm:cxn modelId="{C5E7938D-ED25-44B0-B0B8-8370FFE8CC0A}" type="presParOf" srcId="{840D1683-7A01-45FA-A3D7-F37CD21E2AA2}" destId="{75958F85-77A2-458C-9ED0-9C890CC69973}" srcOrd="0" destOrd="0" presId="urn:microsoft.com/office/officeart/2018/2/layout/IconCircleList"/>
    <dgm:cxn modelId="{0D0F5C79-59D5-4677-A0B9-D3E21549B452}" type="presParOf" srcId="{840D1683-7A01-45FA-A3D7-F37CD21E2AA2}" destId="{2D6A9D64-35AD-4899-B692-41D8198DE53F}" srcOrd="1" destOrd="0" presId="urn:microsoft.com/office/officeart/2018/2/layout/IconCircleList"/>
    <dgm:cxn modelId="{2ABD9F5C-1265-4196-B0B6-6FE05D5495CC}" type="presParOf" srcId="{840D1683-7A01-45FA-A3D7-F37CD21E2AA2}" destId="{A2DBBCA7-BD36-42CE-A312-D3EF781F919D}" srcOrd="2" destOrd="0" presId="urn:microsoft.com/office/officeart/2018/2/layout/IconCircleList"/>
    <dgm:cxn modelId="{4AC244B7-B04E-43C6-902B-DB65ED2F9D29}" type="presParOf" srcId="{840D1683-7A01-45FA-A3D7-F37CD21E2AA2}" destId="{CA56FDDA-5BD4-4AE1-9D6F-E72AAE13F360}" srcOrd="3" destOrd="0" presId="urn:microsoft.com/office/officeart/2018/2/layout/IconCircleList"/>
    <dgm:cxn modelId="{F08CEC38-A9B1-4241-AD65-BAAED3C27DF2}" type="presParOf" srcId="{EF2408C3-FD33-4D48-B4A6-574BDCC35894}" destId="{4E4C7AD7-ABFF-4EC9-AD4C-D2A187EFA3D9}" srcOrd="1" destOrd="0" presId="urn:microsoft.com/office/officeart/2018/2/layout/IconCircleList"/>
    <dgm:cxn modelId="{E656E1B3-2AB6-4226-BBA7-CD91436E8FB9}" type="presParOf" srcId="{EF2408C3-FD33-4D48-B4A6-574BDCC35894}" destId="{8789E612-EEF7-4AEE-BCB0-45012B1E244F}" srcOrd="2" destOrd="0" presId="urn:microsoft.com/office/officeart/2018/2/layout/IconCircleList"/>
    <dgm:cxn modelId="{4EF93FEC-493D-4BC0-A82C-CFA10F9B22E1}" type="presParOf" srcId="{8789E612-EEF7-4AEE-BCB0-45012B1E244F}" destId="{D4F71000-AC0D-46D7-87BB-7C6DB2BD914F}" srcOrd="0" destOrd="0" presId="urn:microsoft.com/office/officeart/2018/2/layout/IconCircleList"/>
    <dgm:cxn modelId="{D00DC5E4-DDA2-405E-8BC4-3564CAEC98D8}" type="presParOf" srcId="{8789E612-EEF7-4AEE-BCB0-45012B1E244F}" destId="{F3AB2085-C906-4AD4-AD44-2D9282116342}" srcOrd="1" destOrd="0" presId="urn:microsoft.com/office/officeart/2018/2/layout/IconCircleList"/>
    <dgm:cxn modelId="{215AE0D8-FDBE-4DD3-8589-0C3D17F55159}" type="presParOf" srcId="{8789E612-EEF7-4AEE-BCB0-45012B1E244F}" destId="{F37B722E-7851-40AD-904D-1606BEB00CA9}" srcOrd="2" destOrd="0" presId="urn:microsoft.com/office/officeart/2018/2/layout/IconCircleList"/>
    <dgm:cxn modelId="{BFFBECED-9E52-4A65-9EA1-B9EDB7937416}" type="presParOf" srcId="{8789E612-EEF7-4AEE-BCB0-45012B1E244F}" destId="{243C9191-455D-47F5-81C7-B95A133E275F}" srcOrd="3" destOrd="0" presId="urn:microsoft.com/office/officeart/2018/2/layout/IconCircleList"/>
    <dgm:cxn modelId="{6B06506E-EFC1-4E73-B34A-D39156EB7ADE}" type="presParOf" srcId="{EF2408C3-FD33-4D48-B4A6-574BDCC35894}" destId="{AFFC63B0-BF63-452D-9815-8E85229E5C76}" srcOrd="3" destOrd="0" presId="urn:microsoft.com/office/officeart/2018/2/layout/IconCircleList"/>
    <dgm:cxn modelId="{29CC11DB-6625-4EE9-8030-E7011244EECD}" type="presParOf" srcId="{EF2408C3-FD33-4D48-B4A6-574BDCC35894}" destId="{6A8E105D-8939-4141-BD17-71943A63EF2F}" srcOrd="4" destOrd="0" presId="urn:microsoft.com/office/officeart/2018/2/layout/IconCircleList"/>
    <dgm:cxn modelId="{242219B8-C9EA-46BC-B957-E2F678B0F215}" type="presParOf" srcId="{6A8E105D-8939-4141-BD17-71943A63EF2F}" destId="{B4E74B93-FCBC-409C-AA19-A2DD33D6221A}" srcOrd="0" destOrd="0" presId="urn:microsoft.com/office/officeart/2018/2/layout/IconCircleList"/>
    <dgm:cxn modelId="{2EB629B7-31FC-4BCA-ADD1-DF997529297B}" type="presParOf" srcId="{6A8E105D-8939-4141-BD17-71943A63EF2F}" destId="{684C91C7-7D88-4C1F-8B3F-DA6CEAAC6A40}" srcOrd="1" destOrd="0" presId="urn:microsoft.com/office/officeart/2018/2/layout/IconCircleList"/>
    <dgm:cxn modelId="{7DF0482D-EE93-493D-AA7C-F0C39FD9D58D}" type="presParOf" srcId="{6A8E105D-8939-4141-BD17-71943A63EF2F}" destId="{CC684718-893B-4763-A5B9-66232A9A1391}" srcOrd="2" destOrd="0" presId="urn:microsoft.com/office/officeart/2018/2/layout/IconCircleList"/>
    <dgm:cxn modelId="{B207DB2B-1C50-4596-8F99-EB1D57910440}" type="presParOf" srcId="{6A8E105D-8939-4141-BD17-71943A63EF2F}" destId="{5FD4462C-5BD2-4B1E-A266-2BC1EA563F1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726719-7379-4B24-8EAA-539D025A4E8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532BF08-DB6A-462A-852F-DED5E8A2AE61}">
      <dgm:prSet/>
      <dgm:spPr/>
      <dgm:t>
        <a:bodyPr/>
        <a:lstStyle/>
        <a:p>
          <a:r>
            <a:rPr lang="en-US" dirty="0"/>
            <a:t>Lecture</a:t>
          </a:r>
        </a:p>
      </dgm:t>
    </dgm:pt>
    <dgm:pt modelId="{E6B64E74-A7AA-4F34-8E93-C0119CD92F8E}" type="parTrans" cxnId="{C0A5441F-74B1-4B63-8193-05229605D591}">
      <dgm:prSet/>
      <dgm:spPr/>
      <dgm:t>
        <a:bodyPr/>
        <a:lstStyle/>
        <a:p>
          <a:endParaRPr lang="en-US"/>
        </a:p>
      </dgm:t>
    </dgm:pt>
    <dgm:pt modelId="{4E76687E-A295-4EFE-A083-2B3103E78707}" type="sibTrans" cxnId="{C0A5441F-74B1-4B63-8193-05229605D591}">
      <dgm:prSet/>
      <dgm:spPr/>
      <dgm:t>
        <a:bodyPr/>
        <a:lstStyle/>
        <a:p>
          <a:endParaRPr lang="en-US"/>
        </a:p>
      </dgm:t>
    </dgm:pt>
    <dgm:pt modelId="{31B1F1D9-E453-4E31-A79B-CDBAD3C978FC}">
      <dgm:prSet/>
      <dgm:spPr/>
      <dgm:t>
        <a:bodyPr/>
        <a:lstStyle/>
        <a:p>
          <a:r>
            <a:rPr lang="en-US" dirty="0"/>
            <a:t>Lab – Salem </a:t>
          </a:r>
        </a:p>
      </dgm:t>
    </dgm:pt>
    <dgm:pt modelId="{9A0A5483-00D7-4B00-A42F-1C80C25C8F8A}" type="parTrans" cxnId="{8B129178-0703-46A9-B1E1-87260F3322D0}">
      <dgm:prSet/>
      <dgm:spPr/>
      <dgm:t>
        <a:bodyPr/>
        <a:lstStyle/>
        <a:p>
          <a:endParaRPr lang="en-US"/>
        </a:p>
      </dgm:t>
    </dgm:pt>
    <dgm:pt modelId="{A77CA06D-1E1F-49B2-8D37-CB14674B5A96}" type="sibTrans" cxnId="{8B129178-0703-46A9-B1E1-87260F3322D0}">
      <dgm:prSet/>
      <dgm:spPr/>
      <dgm:t>
        <a:bodyPr/>
        <a:lstStyle/>
        <a:p>
          <a:endParaRPr lang="en-US"/>
        </a:p>
      </dgm:t>
    </dgm:pt>
    <dgm:pt modelId="{198BCF22-B59A-4BA7-978F-A4A4F4402C24}" type="pres">
      <dgm:prSet presAssocID="{99726719-7379-4B24-8EAA-539D025A4E83}" presName="root" presStyleCnt="0">
        <dgm:presLayoutVars>
          <dgm:dir/>
          <dgm:resizeHandles val="exact"/>
        </dgm:presLayoutVars>
      </dgm:prSet>
      <dgm:spPr/>
    </dgm:pt>
    <dgm:pt modelId="{184A7C46-3D46-4CCF-8E14-C1CA6698A364}" type="pres">
      <dgm:prSet presAssocID="{2532BF08-DB6A-462A-852F-DED5E8A2AE61}" presName="compNode" presStyleCnt="0"/>
      <dgm:spPr/>
    </dgm:pt>
    <dgm:pt modelId="{125D0689-1543-4388-8E1D-9FE1EB7AFF32}" type="pres">
      <dgm:prSet presAssocID="{2532BF08-DB6A-462A-852F-DED5E8A2AE6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05DA5A6-E47E-4A38-AA7C-31318DEF1E2A}" type="pres">
      <dgm:prSet presAssocID="{2532BF08-DB6A-462A-852F-DED5E8A2AE61}" presName="spaceRect" presStyleCnt="0"/>
      <dgm:spPr/>
    </dgm:pt>
    <dgm:pt modelId="{D6A2FF1C-E830-4277-B63F-6338E154807C}" type="pres">
      <dgm:prSet presAssocID="{2532BF08-DB6A-462A-852F-DED5E8A2AE61}" presName="textRect" presStyleLbl="revTx" presStyleIdx="0" presStyleCnt="2">
        <dgm:presLayoutVars>
          <dgm:chMax val="1"/>
          <dgm:chPref val="1"/>
        </dgm:presLayoutVars>
      </dgm:prSet>
      <dgm:spPr/>
    </dgm:pt>
    <dgm:pt modelId="{CE1D6634-727D-482F-B883-66E480421FD7}" type="pres">
      <dgm:prSet presAssocID="{4E76687E-A295-4EFE-A083-2B3103E78707}" presName="sibTrans" presStyleCnt="0"/>
      <dgm:spPr/>
    </dgm:pt>
    <dgm:pt modelId="{4379C546-C33E-421D-8AF4-CC00E5361747}" type="pres">
      <dgm:prSet presAssocID="{31B1F1D9-E453-4E31-A79B-CDBAD3C978FC}" presName="compNode" presStyleCnt="0"/>
      <dgm:spPr/>
    </dgm:pt>
    <dgm:pt modelId="{D331652B-12CA-4904-838F-DBE1CAB453E1}" type="pres">
      <dgm:prSet presAssocID="{31B1F1D9-E453-4E31-A79B-CDBAD3C978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1043E33A-85D4-4965-BEC0-82DF198382A3}" type="pres">
      <dgm:prSet presAssocID="{31B1F1D9-E453-4E31-A79B-CDBAD3C978FC}" presName="spaceRect" presStyleCnt="0"/>
      <dgm:spPr/>
    </dgm:pt>
    <dgm:pt modelId="{957FEB7D-A913-4152-933F-76643C77411F}" type="pres">
      <dgm:prSet presAssocID="{31B1F1D9-E453-4E31-A79B-CDBAD3C978F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0A5441F-74B1-4B63-8193-05229605D591}" srcId="{99726719-7379-4B24-8EAA-539D025A4E83}" destId="{2532BF08-DB6A-462A-852F-DED5E8A2AE61}" srcOrd="0" destOrd="0" parTransId="{E6B64E74-A7AA-4F34-8E93-C0119CD92F8E}" sibTransId="{4E76687E-A295-4EFE-A083-2B3103E78707}"/>
    <dgm:cxn modelId="{72377269-3FD0-410C-8797-C18DEE2F0F15}" type="presOf" srcId="{2532BF08-DB6A-462A-852F-DED5E8A2AE61}" destId="{D6A2FF1C-E830-4277-B63F-6338E154807C}" srcOrd="0" destOrd="0" presId="urn:microsoft.com/office/officeart/2018/2/layout/IconLabelList"/>
    <dgm:cxn modelId="{E21E4E50-AAC6-4F01-BF3B-0CB70C2A4A54}" type="presOf" srcId="{99726719-7379-4B24-8EAA-539D025A4E83}" destId="{198BCF22-B59A-4BA7-978F-A4A4F4402C24}" srcOrd="0" destOrd="0" presId="urn:microsoft.com/office/officeart/2018/2/layout/IconLabelList"/>
    <dgm:cxn modelId="{8B129178-0703-46A9-B1E1-87260F3322D0}" srcId="{99726719-7379-4B24-8EAA-539D025A4E83}" destId="{31B1F1D9-E453-4E31-A79B-CDBAD3C978FC}" srcOrd="1" destOrd="0" parTransId="{9A0A5483-00D7-4B00-A42F-1C80C25C8F8A}" sibTransId="{A77CA06D-1E1F-49B2-8D37-CB14674B5A96}"/>
    <dgm:cxn modelId="{5064C3F4-69C4-42C2-908A-63307478111A}" type="presOf" srcId="{31B1F1D9-E453-4E31-A79B-CDBAD3C978FC}" destId="{957FEB7D-A913-4152-933F-76643C77411F}" srcOrd="0" destOrd="0" presId="urn:microsoft.com/office/officeart/2018/2/layout/IconLabelList"/>
    <dgm:cxn modelId="{E9574DFA-39EE-46D9-AFF7-B823BFA4F6BE}" type="presParOf" srcId="{198BCF22-B59A-4BA7-978F-A4A4F4402C24}" destId="{184A7C46-3D46-4CCF-8E14-C1CA6698A364}" srcOrd="0" destOrd="0" presId="urn:microsoft.com/office/officeart/2018/2/layout/IconLabelList"/>
    <dgm:cxn modelId="{5CF4469D-C5B1-444A-B3DE-F4924543B1C9}" type="presParOf" srcId="{184A7C46-3D46-4CCF-8E14-C1CA6698A364}" destId="{125D0689-1543-4388-8E1D-9FE1EB7AFF32}" srcOrd="0" destOrd="0" presId="urn:microsoft.com/office/officeart/2018/2/layout/IconLabelList"/>
    <dgm:cxn modelId="{B81A98A2-72BD-46D2-9C6F-1373D52E5C96}" type="presParOf" srcId="{184A7C46-3D46-4CCF-8E14-C1CA6698A364}" destId="{F05DA5A6-E47E-4A38-AA7C-31318DEF1E2A}" srcOrd="1" destOrd="0" presId="urn:microsoft.com/office/officeart/2018/2/layout/IconLabelList"/>
    <dgm:cxn modelId="{2E4BA34B-E313-400E-A38B-C1F4BF921C44}" type="presParOf" srcId="{184A7C46-3D46-4CCF-8E14-C1CA6698A364}" destId="{D6A2FF1C-E830-4277-B63F-6338E154807C}" srcOrd="2" destOrd="0" presId="urn:microsoft.com/office/officeart/2018/2/layout/IconLabelList"/>
    <dgm:cxn modelId="{7757BFB5-8C26-4913-8AEC-201713985BCD}" type="presParOf" srcId="{198BCF22-B59A-4BA7-978F-A4A4F4402C24}" destId="{CE1D6634-727D-482F-B883-66E480421FD7}" srcOrd="1" destOrd="0" presId="urn:microsoft.com/office/officeart/2018/2/layout/IconLabelList"/>
    <dgm:cxn modelId="{3C49659E-4CC5-42DC-A80D-7A40E00261E0}" type="presParOf" srcId="{198BCF22-B59A-4BA7-978F-A4A4F4402C24}" destId="{4379C546-C33E-421D-8AF4-CC00E5361747}" srcOrd="2" destOrd="0" presId="urn:microsoft.com/office/officeart/2018/2/layout/IconLabelList"/>
    <dgm:cxn modelId="{74CD9050-EBED-4F65-8B71-76AF28E1BBBD}" type="presParOf" srcId="{4379C546-C33E-421D-8AF4-CC00E5361747}" destId="{D331652B-12CA-4904-838F-DBE1CAB453E1}" srcOrd="0" destOrd="0" presId="urn:microsoft.com/office/officeart/2018/2/layout/IconLabelList"/>
    <dgm:cxn modelId="{5142B17B-FB76-48B0-837B-65A492649A14}" type="presParOf" srcId="{4379C546-C33E-421D-8AF4-CC00E5361747}" destId="{1043E33A-85D4-4965-BEC0-82DF198382A3}" srcOrd="1" destOrd="0" presId="urn:microsoft.com/office/officeart/2018/2/layout/IconLabelList"/>
    <dgm:cxn modelId="{79E2A572-9180-4ED9-B8CA-7E080F446670}" type="presParOf" srcId="{4379C546-C33E-421D-8AF4-CC00E5361747}" destId="{957FEB7D-A913-4152-933F-76643C7741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ED09F2-BCE6-42F7-84E6-122C959DDF6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E87D4F-E6A4-41F7-97CE-AE4D08D43300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14A96B89-9421-43AD-A861-89C885CE1DA4}" type="parTrans" cxnId="{D1FA5AB5-E013-4F90-AB1A-F32BB4B94F5F}">
      <dgm:prSet/>
      <dgm:spPr/>
      <dgm:t>
        <a:bodyPr/>
        <a:lstStyle/>
        <a:p>
          <a:endParaRPr lang="en-US"/>
        </a:p>
      </dgm:t>
    </dgm:pt>
    <dgm:pt modelId="{50C31580-FB62-4FAC-8D55-58E19B4B879D}" type="sibTrans" cxnId="{D1FA5AB5-E013-4F90-AB1A-F32BB4B94F5F}">
      <dgm:prSet/>
      <dgm:spPr/>
      <dgm:t>
        <a:bodyPr/>
        <a:lstStyle/>
        <a:p>
          <a:endParaRPr lang="en-US"/>
        </a:p>
      </dgm:t>
    </dgm:pt>
    <dgm:pt modelId="{6FACDC49-A30C-4807-9EC2-EEE687B42547}">
      <dgm:prSet/>
      <dgm:spPr/>
      <dgm:t>
        <a:bodyPr/>
        <a:lstStyle/>
        <a:p>
          <a:r>
            <a:rPr lang="en-US" dirty="0"/>
            <a:t>Fundamental Concepts</a:t>
          </a:r>
        </a:p>
      </dgm:t>
    </dgm:pt>
    <dgm:pt modelId="{F53264EC-D036-4280-B3EC-D3C1033EF168}" type="parTrans" cxnId="{2440C6C5-B766-4C1A-AEBA-F2CDFCAA11AB}">
      <dgm:prSet/>
      <dgm:spPr/>
      <dgm:t>
        <a:bodyPr/>
        <a:lstStyle/>
        <a:p>
          <a:endParaRPr lang="en-US"/>
        </a:p>
      </dgm:t>
    </dgm:pt>
    <dgm:pt modelId="{6095CB82-166E-4FB6-A744-139B364B98FB}" type="sibTrans" cxnId="{2440C6C5-B766-4C1A-AEBA-F2CDFCAA11AB}">
      <dgm:prSet/>
      <dgm:spPr/>
      <dgm:t>
        <a:bodyPr/>
        <a:lstStyle/>
        <a:p>
          <a:endParaRPr lang="en-US"/>
        </a:p>
      </dgm:t>
    </dgm:pt>
    <dgm:pt modelId="{410DD6C5-D56B-432B-BD06-BC127E2B50BB}">
      <dgm:prSet/>
      <dgm:spPr/>
      <dgm:t>
        <a:bodyPr/>
        <a:lstStyle/>
        <a:p>
          <a:r>
            <a:rPr lang="en-US" dirty="0"/>
            <a:t>Cryptographic concepts </a:t>
          </a:r>
        </a:p>
      </dgm:t>
    </dgm:pt>
    <dgm:pt modelId="{C3C8DB4B-E86E-49A8-A2B5-20D2DE4D0970}" type="parTrans" cxnId="{8077FF75-3293-4798-A555-764CBEA46B56}">
      <dgm:prSet/>
      <dgm:spPr/>
      <dgm:t>
        <a:bodyPr/>
        <a:lstStyle/>
        <a:p>
          <a:endParaRPr lang="en-US"/>
        </a:p>
      </dgm:t>
    </dgm:pt>
    <dgm:pt modelId="{0ED7C5D0-68A3-4236-81B4-336AED99F93F}" type="sibTrans" cxnId="{8077FF75-3293-4798-A555-764CBEA46B56}">
      <dgm:prSet/>
      <dgm:spPr/>
      <dgm:t>
        <a:bodyPr/>
        <a:lstStyle/>
        <a:p>
          <a:endParaRPr lang="en-US"/>
        </a:p>
      </dgm:t>
    </dgm:pt>
    <dgm:pt modelId="{AFDDBC66-86A0-4D4F-8D31-2D30B5EA3E93}">
      <dgm:prSet/>
      <dgm:spPr/>
      <dgm:t>
        <a:bodyPr/>
        <a:lstStyle/>
        <a:p>
          <a:r>
            <a:rPr lang="en-US" dirty="0"/>
            <a:t>Network Security</a:t>
          </a:r>
        </a:p>
      </dgm:t>
    </dgm:pt>
    <dgm:pt modelId="{3B63E4F9-A818-4386-8050-82A0B454E1BB}" type="parTrans" cxnId="{5BAFB19F-ACC8-4643-9562-AFAED488914E}">
      <dgm:prSet/>
      <dgm:spPr/>
      <dgm:t>
        <a:bodyPr/>
        <a:lstStyle/>
        <a:p>
          <a:endParaRPr lang="en-US"/>
        </a:p>
      </dgm:t>
    </dgm:pt>
    <dgm:pt modelId="{DDEB33D6-B422-4317-AA66-8FA1926DEA28}" type="sibTrans" cxnId="{5BAFB19F-ACC8-4643-9562-AFAED488914E}">
      <dgm:prSet/>
      <dgm:spPr/>
      <dgm:t>
        <a:bodyPr/>
        <a:lstStyle/>
        <a:p>
          <a:endParaRPr lang="en-US"/>
        </a:p>
      </dgm:t>
    </dgm:pt>
    <dgm:pt modelId="{07B57B38-B498-4FF3-8CD1-849F28595E99}">
      <dgm:prSet/>
      <dgm:spPr/>
      <dgm:t>
        <a:bodyPr/>
        <a:lstStyle/>
        <a:p>
          <a:r>
            <a:rPr lang="en-US"/>
            <a:t>Web Security</a:t>
          </a:r>
        </a:p>
      </dgm:t>
    </dgm:pt>
    <dgm:pt modelId="{59489984-33FA-4A12-96F5-42C29D2846D9}" type="parTrans" cxnId="{126BFD20-BD28-44BA-BFBE-A371851768E9}">
      <dgm:prSet/>
      <dgm:spPr/>
      <dgm:t>
        <a:bodyPr/>
        <a:lstStyle/>
        <a:p>
          <a:endParaRPr lang="en-US"/>
        </a:p>
      </dgm:t>
    </dgm:pt>
    <dgm:pt modelId="{47C9CE7E-20ED-4442-80F0-A0DA5E806138}" type="sibTrans" cxnId="{126BFD20-BD28-44BA-BFBE-A371851768E9}">
      <dgm:prSet/>
      <dgm:spPr/>
      <dgm:t>
        <a:bodyPr/>
        <a:lstStyle/>
        <a:p>
          <a:endParaRPr lang="en-US"/>
        </a:p>
      </dgm:t>
    </dgm:pt>
    <dgm:pt modelId="{096B2859-E755-4B26-A385-F60417750A18}">
      <dgm:prSet/>
      <dgm:spPr/>
      <dgm:t>
        <a:bodyPr/>
        <a:lstStyle/>
        <a:p>
          <a:r>
            <a:rPr lang="en-US" dirty="0"/>
            <a:t>OS Security</a:t>
          </a:r>
        </a:p>
      </dgm:t>
    </dgm:pt>
    <dgm:pt modelId="{5728F778-D2B5-4D50-9473-84A225F7063F}" type="parTrans" cxnId="{28881D91-1234-4C58-BEA2-2DDD1FBBD36B}">
      <dgm:prSet/>
      <dgm:spPr/>
      <dgm:t>
        <a:bodyPr/>
        <a:lstStyle/>
        <a:p>
          <a:endParaRPr lang="en-US"/>
        </a:p>
      </dgm:t>
    </dgm:pt>
    <dgm:pt modelId="{1B5344D0-E486-4F2C-8585-9DD79524B205}" type="sibTrans" cxnId="{28881D91-1234-4C58-BEA2-2DDD1FBBD36B}">
      <dgm:prSet/>
      <dgm:spPr/>
      <dgm:t>
        <a:bodyPr/>
        <a:lstStyle/>
        <a:p>
          <a:endParaRPr lang="en-US"/>
        </a:p>
      </dgm:t>
    </dgm:pt>
    <dgm:pt modelId="{C6F49FCC-3228-41A2-BC43-2058FB7524BF}">
      <dgm:prSet/>
      <dgm:spPr/>
      <dgm:t>
        <a:bodyPr/>
        <a:lstStyle/>
        <a:p>
          <a:r>
            <a:rPr lang="en-US" dirty="0"/>
            <a:t>physical Security</a:t>
          </a:r>
        </a:p>
      </dgm:t>
    </dgm:pt>
    <dgm:pt modelId="{2099787C-8F74-4474-9EC5-62E8B2FE1AF3}" type="parTrans" cxnId="{9F43D41D-2DF7-4B9D-90FE-EF9C85E0F741}">
      <dgm:prSet/>
      <dgm:spPr/>
      <dgm:t>
        <a:bodyPr/>
        <a:lstStyle/>
        <a:p>
          <a:endParaRPr lang="en-US"/>
        </a:p>
      </dgm:t>
    </dgm:pt>
    <dgm:pt modelId="{20013527-FEFB-4571-8C58-787E94CC4548}" type="sibTrans" cxnId="{9F43D41D-2DF7-4B9D-90FE-EF9C85E0F741}">
      <dgm:prSet/>
      <dgm:spPr/>
      <dgm:t>
        <a:bodyPr/>
        <a:lstStyle/>
        <a:p>
          <a:endParaRPr lang="en-US"/>
        </a:p>
      </dgm:t>
    </dgm:pt>
    <dgm:pt modelId="{45009E34-A3EC-421D-95A8-8071AACBC114}" type="pres">
      <dgm:prSet presAssocID="{E2ED09F2-BCE6-42F7-84E6-122C959DDF69}" presName="root" presStyleCnt="0">
        <dgm:presLayoutVars>
          <dgm:dir/>
          <dgm:resizeHandles val="exact"/>
        </dgm:presLayoutVars>
      </dgm:prSet>
      <dgm:spPr/>
    </dgm:pt>
    <dgm:pt modelId="{EB181288-8ED9-4648-90A6-F5586AE925D7}" type="pres">
      <dgm:prSet presAssocID="{64E87D4F-E6A4-41F7-97CE-AE4D08D43300}" presName="compNode" presStyleCnt="0"/>
      <dgm:spPr/>
    </dgm:pt>
    <dgm:pt modelId="{9F5926AC-81E2-4B3A-B192-5E5F60F73896}" type="pres">
      <dgm:prSet presAssocID="{64E87D4F-E6A4-41F7-97CE-AE4D08D4330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6AE2443-03F7-4FC2-9349-CE0BEAA69EE3}" type="pres">
      <dgm:prSet presAssocID="{64E87D4F-E6A4-41F7-97CE-AE4D08D43300}" presName="spaceRect" presStyleCnt="0"/>
      <dgm:spPr/>
    </dgm:pt>
    <dgm:pt modelId="{0B18231A-F2F9-4204-B282-9C706340D1E7}" type="pres">
      <dgm:prSet presAssocID="{64E87D4F-E6A4-41F7-97CE-AE4D08D43300}" presName="textRect" presStyleLbl="revTx" presStyleIdx="0" presStyleCnt="7">
        <dgm:presLayoutVars>
          <dgm:chMax val="1"/>
          <dgm:chPref val="1"/>
        </dgm:presLayoutVars>
      </dgm:prSet>
      <dgm:spPr/>
    </dgm:pt>
    <dgm:pt modelId="{A6EF1ED8-D975-48AD-9FB6-F091D0C7EE19}" type="pres">
      <dgm:prSet presAssocID="{50C31580-FB62-4FAC-8D55-58E19B4B879D}" presName="sibTrans" presStyleCnt="0"/>
      <dgm:spPr/>
    </dgm:pt>
    <dgm:pt modelId="{23684E42-D733-42CA-AA5F-D857B645D1EC}" type="pres">
      <dgm:prSet presAssocID="{6FACDC49-A30C-4807-9EC2-EEE687B42547}" presName="compNode" presStyleCnt="0"/>
      <dgm:spPr/>
    </dgm:pt>
    <dgm:pt modelId="{47BB08AF-DA9B-4BBF-909C-A97DAC3FD40C}" type="pres">
      <dgm:prSet presAssocID="{6FACDC49-A30C-4807-9EC2-EEE687B4254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33C9DE80-7E54-4309-AC86-AE7939F1E73C}" type="pres">
      <dgm:prSet presAssocID="{6FACDC49-A30C-4807-9EC2-EEE687B42547}" presName="spaceRect" presStyleCnt="0"/>
      <dgm:spPr/>
    </dgm:pt>
    <dgm:pt modelId="{9C8301DF-0369-4AF3-925D-9C22AF640F41}" type="pres">
      <dgm:prSet presAssocID="{6FACDC49-A30C-4807-9EC2-EEE687B42547}" presName="textRect" presStyleLbl="revTx" presStyleIdx="1" presStyleCnt="7">
        <dgm:presLayoutVars>
          <dgm:chMax val="1"/>
          <dgm:chPref val="1"/>
        </dgm:presLayoutVars>
      </dgm:prSet>
      <dgm:spPr/>
    </dgm:pt>
    <dgm:pt modelId="{4AC6DD32-1C95-43CD-AD19-BB8B68355B40}" type="pres">
      <dgm:prSet presAssocID="{6095CB82-166E-4FB6-A744-139B364B98FB}" presName="sibTrans" presStyleCnt="0"/>
      <dgm:spPr/>
    </dgm:pt>
    <dgm:pt modelId="{88789D34-60CE-45B2-BB15-4B756CE8403B}" type="pres">
      <dgm:prSet presAssocID="{410DD6C5-D56B-432B-BD06-BC127E2B50BB}" presName="compNode" presStyleCnt="0"/>
      <dgm:spPr/>
    </dgm:pt>
    <dgm:pt modelId="{56325484-AA31-4ABE-95E3-5C5E885E3BCD}" type="pres">
      <dgm:prSet presAssocID="{410DD6C5-D56B-432B-BD06-BC127E2B50B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89EDEF9-64B6-4223-81AC-58EC67AE6F6F}" type="pres">
      <dgm:prSet presAssocID="{410DD6C5-D56B-432B-BD06-BC127E2B50BB}" presName="spaceRect" presStyleCnt="0"/>
      <dgm:spPr/>
    </dgm:pt>
    <dgm:pt modelId="{7DB4D66D-3EE8-481F-A596-701D8D9D2D66}" type="pres">
      <dgm:prSet presAssocID="{410DD6C5-D56B-432B-BD06-BC127E2B50BB}" presName="textRect" presStyleLbl="revTx" presStyleIdx="2" presStyleCnt="7">
        <dgm:presLayoutVars>
          <dgm:chMax val="1"/>
          <dgm:chPref val="1"/>
        </dgm:presLayoutVars>
      </dgm:prSet>
      <dgm:spPr/>
    </dgm:pt>
    <dgm:pt modelId="{E132B3AD-65DC-423A-B984-DEB63C8CB13A}" type="pres">
      <dgm:prSet presAssocID="{0ED7C5D0-68A3-4236-81B4-336AED99F93F}" presName="sibTrans" presStyleCnt="0"/>
      <dgm:spPr/>
    </dgm:pt>
    <dgm:pt modelId="{0B8E6E28-FA82-45F5-965C-16B3D02D18E3}" type="pres">
      <dgm:prSet presAssocID="{AFDDBC66-86A0-4D4F-8D31-2D30B5EA3E93}" presName="compNode" presStyleCnt="0"/>
      <dgm:spPr/>
    </dgm:pt>
    <dgm:pt modelId="{A946C078-929A-4479-8ADC-0A2AED5AFFD3}" type="pres">
      <dgm:prSet presAssocID="{AFDDBC66-86A0-4D4F-8D31-2D30B5EA3E9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6FC94DE-BC45-4237-B23E-3EE0A1DAE4DD}" type="pres">
      <dgm:prSet presAssocID="{AFDDBC66-86A0-4D4F-8D31-2D30B5EA3E93}" presName="spaceRect" presStyleCnt="0"/>
      <dgm:spPr/>
    </dgm:pt>
    <dgm:pt modelId="{A85F1FF4-98A7-44F5-B381-35B9CB4C238A}" type="pres">
      <dgm:prSet presAssocID="{AFDDBC66-86A0-4D4F-8D31-2D30B5EA3E93}" presName="textRect" presStyleLbl="revTx" presStyleIdx="3" presStyleCnt="7">
        <dgm:presLayoutVars>
          <dgm:chMax val="1"/>
          <dgm:chPref val="1"/>
        </dgm:presLayoutVars>
      </dgm:prSet>
      <dgm:spPr/>
    </dgm:pt>
    <dgm:pt modelId="{DB86082F-59FD-4539-8230-48F3DEE5D4BB}" type="pres">
      <dgm:prSet presAssocID="{DDEB33D6-B422-4317-AA66-8FA1926DEA28}" presName="sibTrans" presStyleCnt="0"/>
      <dgm:spPr/>
    </dgm:pt>
    <dgm:pt modelId="{34FAF977-B12B-4960-B014-C6ABC7C383C3}" type="pres">
      <dgm:prSet presAssocID="{07B57B38-B498-4FF3-8CD1-849F28595E99}" presName="compNode" presStyleCnt="0"/>
      <dgm:spPr/>
    </dgm:pt>
    <dgm:pt modelId="{CF0E83D0-19DD-4997-B422-3CA56660D30E}" type="pres">
      <dgm:prSet presAssocID="{07B57B38-B498-4FF3-8CD1-849F28595E9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232BA135-0D45-410E-BD72-A5449BBEB52F}" type="pres">
      <dgm:prSet presAssocID="{07B57B38-B498-4FF3-8CD1-849F28595E99}" presName="spaceRect" presStyleCnt="0"/>
      <dgm:spPr/>
    </dgm:pt>
    <dgm:pt modelId="{8F9F019A-2311-415E-A916-0CC18348F135}" type="pres">
      <dgm:prSet presAssocID="{07B57B38-B498-4FF3-8CD1-849F28595E99}" presName="textRect" presStyleLbl="revTx" presStyleIdx="4" presStyleCnt="7">
        <dgm:presLayoutVars>
          <dgm:chMax val="1"/>
          <dgm:chPref val="1"/>
        </dgm:presLayoutVars>
      </dgm:prSet>
      <dgm:spPr/>
    </dgm:pt>
    <dgm:pt modelId="{C8CCE885-7AE6-4AB0-ADFD-3DA2CB1BFE83}" type="pres">
      <dgm:prSet presAssocID="{47C9CE7E-20ED-4442-80F0-A0DA5E806138}" presName="sibTrans" presStyleCnt="0"/>
      <dgm:spPr/>
    </dgm:pt>
    <dgm:pt modelId="{2FDD9D31-27D2-4904-8D98-76C2C0D51E75}" type="pres">
      <dgm:prSet presAssocID="{096B2859-E755-4B26-A385-F60417750A18}" presName="compNode" presStyleCnt="0"/>
      <dgm:spPr/>
    </dgm:pt>
    <dgm:pt modelId="{B2346038-0CEE-4463-8B10-7DD0F7590C99}" type="pres">
      <dgm:prSet presAssocID="{096B2859-E755-4B26-A385-F60417750A1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42B7AC01-59F9-4C86-A272-69989545776B}" type="pres">
      <dgm:prSet presAssocID="{096B2859-E755-4B26-A385-F60417750A18}" presName="spaceRect" presStyleCnt="0"/>
      <dgm:spPr/>
    </dgm:pt>
    <dgm:pt modelId="{13CB3D08-2AF3-4865-B074-F40A1250F2BD}" type="pres">
      <dgm:prSet presAssocID="{096B2859-E755-4B26-A385-F60417750A18}" presName="textRect" presStyleLbl="revTx" presStyleIdx="5" presStyleCnt="7">
        <dgm:presLayoutVars>
          <dgm:chMax val="1"/>
          <dgm:chPref val="1"/>
        </dgm:presLayoutVars>
      </dgm:prSet>
      <dgm:spPr/>
    </dgm:pt>
    <dgm:pt modelId="{E7BAD59E-34E8-4994-83C0-197B5414F332}" type="pres">
      <dgm:prSet presAssocID="{1B5344D0-E486-4F2C-8585-9DD79524B205}" presName="sibTrans" presStyleCnt="0"/>
      <dgm:spPr/>
    </dgm:pt>
    <dgm:pt modelId="{8785CBDF-30F2-4162-B4C1-BEF7399547E3}" type="pres">
      <dgm:prSet presAssocID="{C6F49FCC-3228-41A2-BC43-2058FB7524BF}" presName="compNode" presStyleCnt="0"/>
      <dgm:spPr/>
    </dgm:pt>
    <dgm:pt modelId="{C44BA2DC-F54F-475B-A904-D2314E26AB58}" type="pres">
      <dgm:prSet presAssocID="{C6F49FCC-3228-41A2-BC43-2058FB7524B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220CA6B2-03A1-4767-B63F-4E1B1B37E697}" type="pres">
      <dgm:prSet presAssocID="{C6F49FCC-3228-41A2-BC43-2058FB7524BF}" presName="spaceRect" presStyleCnt="0"/>
      <dgm:spPr/>
    </dgm:pt>
    <dgm:pt modelId="{37122DAD-C0F5-426E-8D8E-BFC2E1E45A50}" type="pres">
      <dgm:prSet presAssocID="{C6F49FCC-3228-41A2-BC43-2058FB7524B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4832891D-B663-46F1-A527-14B6F5F335A6}" type="presOf" srcId="{07B57B38-B498-4FF3-8CD1-849F28595E99}" destId="{8F9F019A-2311-415E-A916-0CC18348F135}" srcOrd="0" destOrd="0" presId="urn:microsoft.com/office/officeart/2018/2/layout/IconLabelList"/>
    <dgm:cxn modelId="{9F43D41D-2DF7-4B9D-90FE-EF9C85E0F741}" srcId="{E2ED09F2-BCE6-42F7-84E6-122C959DDF69}" destId="{C6F49FCC-3228-41A2-BC43-2058FB7524BF}" srcOrd="6" destOrd="0" parTransId="{2099787C-8F74-4474-9EC5-62E8B2FE1AF3}" sibTransId="{20013527-FEFB-4571-8C58-787E94CC4548}"/>
    <dgm:cxn modelId="{126BFD20-BD28-44BA-BFBE-A371851768E9}" srcId="{E2ED09F2-BCE6-42F7-84E6-122C959DDF69}" destId="{07B57B38-B498-4FF3-8CD1-849F28595E99}" srcOrd="4" destOrd="0" parTransId="{59489984-33FA-4A12-96F5-42C29D2846D9}" sibTransId="{47C9CE7E-20ED-4442-80F0-A0DA5E806138}"/>
    <dgm:cxn modelId="{825F3E22-179E-492E-B992-9781590D1A8A}" type="presOf" srcId="{096B2859-E755-4B26-A385-F60417750A18}" destId="{13CB3D08-2AF3-4865-B074-F40A1250F2BD}" srcOrd="0" destOrd="0" presId="urn:microsoft.com/office/officeart/2018/2/layout/IconLabelList"/>
    <dgm:cxn modelId="{0C329F26-F245-4422-B8B4-419656E6F26C}" type="presOf" srcId="{AFDDBC66-86A0-4D4F-8D31-2D30B5EA3E93}" destId="{A85F1FF4-98A7-44F5-B381-35B9CB4C238A}" srcOrd="0" destOrd="0" presId="urn:microsoft.com/office/officeart/2018/2/layout/IconLabelList"/>
    <dgm:cxn modelId="{49F05F40-494F-4B8F-96D7-3E5EF5337F48}" type="presOf" srcId="{C6F49FCC-3228-41A2-BC43-2058FB7524BF}" destId="{37122DAD-C0F5-426E-8D8E-BFC2E1E45A50}" srcOrd="0" destOrd="0" presId="urn:microsoft.com/office/officeart/2018/2/layout/IconLabelList"/>
    <dgm:cxn modelId="{3C74B969-843D-4846-A1C8-A2BBC49303FB}" type="presOf" srcId="{6FACDC49-A30C-4807-9EC2-EEE687B42547}" destId="{9C8301DF-0369-4AF3-925D-9C22AF640F41}" srcOrd="0" destOrd="0" presId="urn:microsoft.com/office/officeart/2018/2/layout/IconLabelList"/>
    <dgm:cxn modelId="{8077FF75-3293-4798-A555-764CBEA46B56}" srcId="{E2ED09F2-BCE6-42F7-84E6-122C959DDF69}" destId="{410DD6C5-D56B-432B-BD06-BC127E2B50BB}" srcOrd="2" destOrd="0" parTransId="{C3C8DB4B-E86E-49A8-A2B5-20D2DE4D0970}" sibTransId="{0ED7C5D0-68A3-4236-81B4-336AED99F93F}"/>
    <dgm:cxn modelId="{28881D91-1234-4C58-BEA2-2DDD1FBBD36B}" srcId="{E2ED09F2-BCE6-42F7-84E6-122C959DDF69}" destId="{096B2859-E755-4B26-A385-F60417750A18}" srcOrd="5" destOrd="0" parTransId="{5728F778-D2B5-4D50-9473-84A225F7063F}" sibTransId="{1B5344D0-E486-4F2C-8585-9DD79524B205}"/>
    <dgm:cxn modelId="{5BAFB19F-ACC8-4643-9562-AFAED488914E}" srcId="{E2ED09F2-BCE6-42F7-84E6-122C959DDF69}" destId="{AFDDBC66-86A0-4D4F-8D31-2D30B5EA3E93}" srcOrd="3" destOrd="0" parTransId="{3B63E4F9-A818-4386-8050-82A0B454E1BB}" sibTransId="{DDEB33D6-B422-4317-AA66-8FA1926DEA28}"/>
    <dgm:cxn modelId="{FCD0C3A5-AE83-477F-BE09-AEFACC58DCFA}" type="presOf" srcId="{E2ED09F2-BCE6-42F7-84E6-122C959DDF69}" destId="{45009E34-A3EC-421D-95A8-8071AACBC114}" srcOrd="0" destOrd="0" presId="urn:microsoft.com/office/officeart/2018/2/layout/IconLabelList"/>
    <dgm:cxn modelId="{8D3A6EB0-F65A-4591-B876-BA23948380B6}" type="presOf" srcId="{410DD6C5-D56B-432B-BD06-BC127E2B50BB}" destId="{7DB4D66D-3EE8-481F-A596-701D8D9D2D66}" srcOrd="0" destOrd="0" presId="urn:microsoft.com/office/officeart/2018/2/layout/IconLabelList"/>
    <dgm:cxn modelId="{D1FA5AB5-E013-4F90-AB1A-F32BB4B94F5F}" srcId="{E2ED09F2-BCE6-42F7-84E6-122C959DDF69}" destId="{64E87D4F-E6A4-41F7-97CE-AE4D08D43300}" srcOrd="0" destOrd="0" parTransId="{14A96B89-9421-43AD-A861-89C885CE1DA4}" sibTransId="{50C31580-FB62-4FAC-8D55-58E19B4B879D}"/>
    <dgm:cxn modelId="{2440C6C5-B766-4C1A-AEBA-F2CDFCAA11AB}" srcId="{E2ED09F2-BCE6-42F7-84E6-122C959DDF69}" destId="{6FACDC49-A30C-4807-9EC2-EEE687B42547}" srcOrd="1" destOrd="0" parTransId="{F53264EC-D036-4280-B3EC-D3C1033EF168}" sibTransId="{6095CB82-166E-4FB6-A744-139B364B98FB}"/>
    <dgm:cxn modelId="{EA7D2CD2-D0D1-4E51-AC8B-828D1698C1EA}" type="presOf" srcId="{64E87D4F-E6A4-41F7-97CE-AE4D08D43300}" destId="{0B18231A-F2F9-4204-B282-9C706340D1E7}" srcOrd="0" destOrd="0" presId="urn:microsoft.com/office/officeart/2018/2/layout/IconLabelList"/>
    <dgm:cxn modelId="{F936A3F8-AFEA-4C70-ADED-3FDBD15184D5}" type="presParOf" srcId="{45009E34-A3EC-421D-95A8-8071AACBC114}" destId="{EB181288-8ED9-4648-90A6-F5586AE925D7}" srcOrd="0" destOrd="0" presId="urn:microsoft.com/office/officeart/2018/2/layout/IconLabelList"/>
    <dgm:cxn modelId="{FBADD45A-BC1F-4B69-B263-FA3B7A89CD64}" type="presParOf" srcId="{EB181288-8ED9-4648-90A6-F5586AE925D7}" destId="{9F5926AC-81E2-4B3A-B192-5E5F60F73896}" srcOrd="0" destOrd="0" presId="urn:microsoft.com/office/officeart/2018/2/layout/IconLabelList"/>
    <dgm:cxn modelId="{50DC5A40-CE96-43DD-B312-C9C2861D5D90}" type="presParOf" srcId="{EB181288-8ED9-4648-90A6-F5586AE925D7}" destId="{76AE2443-03F7-4FC2-9349-CE0BEAA69EE3}" srcOrd="1" destOrd="0" presId="urn:microsoft.com/office/officeart/2018/2/layout/IconLabelList"/>
    <dgm:cxn modelId="{6373688F-4A08-4036-BD73-F58624F37D40}" type="presParOf" srcId="{EB181288-8ED9-4648-90A6-F5586AE925D7}" destId="{0B18231A-F2F9-4204-B282-9C706340D1E7}" srcOrd="2" destOrd="0" presId="urn:microsoft.com/office/officeart/2018/2/layout/IconLabelList"/>
    <dgm:cxn modelId="{C62BD3F8-236D-42BB-B782-1677BBC3C3E6}" type="presParOf" srcId="{45009E34-A3EC-421D-95A8-8071AACBC114}" destId="{A6EF1ED8-D975-48AD-9FB6-F091D0C7EE19}" srcOrd="1" destOrd="0" presId="urn:microsoft.com/office/officeart/2018/2/layout/IconLabelList"/>
    <dgm:cxn modelId="{65F8A04D-9518-43A4-8793-0412855CF627}" type="presParOf" srcId="{45009E34-A3EC-421D-95A8-8071AACBC114}" destId="{23684E42-D733-42CA-AA5F-D857B645D1EC}" srcOrd="2" destOrd="0" presId="urn:microsoft.com/office/officeart/2018/2/layout/IconLabelList"/>
    <dgm:cxn modelId="{BC1CDA56-37FB-4359-9349-5840CD3BB358}" type="presParOf" srcId="{23684E42-D733-42CA-AA5F-D857B645D1EC}" destId="{47BB08AF-DA9B-4BBF-909C-A97DAC3FD40C}" srcOrd="0" destOrd="0" presId="urn:microsoft.com/office/officeart/2018/2/layout/IconLabelList"/>
    <dgm:cxn modelId="{AC1575AF-7F33-419C-9C3A-1989B7E0A2C8}" type="presParOf" srcId="{23684E42-D733-42CA-AA5F-D857B645D1EC}" destId="{33C9DE80-7E54-4309-AC86-AE7939F1E73C}" srcOrd="1" destOrd="0" presId="urn:microsoft.com/office/officeart/2018/2/layout/IconLabelList"/>
    <dgm:cxn modelId="{6C0040A1-E92E-4CFB-940C-B6415B322ED5}" type="presParOf" srcId="{23684E42-D733-42CA-AA5F-D857B645D1EC}" destId="{9C8301DF-0369-4AF3-925D-9C22AF640F41}" srcOrd="2" destOrd="0" presId="urn:microsoft.com/office/officeart/2018/2/layout/IconLabelList"/>
    <dgm:cxn modelId="{DBCDC60E-1B23-4D6C-B95D-FF78B1AFFE23}" type="presParOf" srcId="{45009E34-A3EC-421D-95A8-8071AACBC114}" destId="{4AC6DD32-1C95-43CD-AD19-BB8B68355B40}" srcOrd="3" destOrd="0" presId="urn:microsoft.com/office/officeart/2018/2/layout/IconLabelList"/>
    <dgm:cxn modelId="{B71DC7E6-D588-4339-B96D-92A0BDD88AE7}" type="presParOf" srcId="{45009E34-A3EC-421D-95A8-8071AACBC114}" destId="{88789D34-60CE-45B2-BB15-4B756CE8403B}" srcOrd="4" destOrd="0" presId="urn:microsoft.com/office/officeart/2018/2/layout/IconLabelList"/>
    <dgm:cxn modelId="{44EE29F1-4EB5-4163-A1DD-E78D99AC356E}" type="presParOf" srcId="{88789D34-60CE-45B2-BB15-4B756CE8403B}" destId="{56325484-AA31-4ABE-95E3-5C5E885E3BCD}" srcOrd="0" destOrd="0" presId="urn:microsoft.com/office/officeart/2018/2/layout/IconLabelList"/>
    <dgm:cxn modelId="{18C22A61-5C3B-4999-8089-520D4DF74E52}" type="presParOf" srcId="{88789D34-60CE-45B2-BB15-4B756CE8403B}" destId="{989EDEF9-64B6-4223-81AC-58EC67AE6F6F}" srcOrd="1" destOrd="0" presId="urn:microsoft.com/office/officeart/2018/2/layout/IconLabelList"/>
    <dgm:cxn modelId="{2BEBD088-5AF5-47E6-854F-F9B7CB945756}" type="presParOf" srcId="{88789D34-60CE-45B2-BB15-4B756CE8403B}" destId="{7DB4D66D-3EE8-481F-A596-701D8D9D2D66}" srcOrd="2" destOrd="0" presId="urn:microsoft.com/office/officeart/2018/2/layout/IconLabelList"/>
    <dgm:cxn modelId="{225CE463-6D53-47D7-967B-6D369390110D}" type="presParOf" srcId="{45009E34-A3EC-421D-95A8-8071AACBC114}" destId="{E132B3AD-65DC-423A-B984-DEB63C8CB13A}" srcOrd="5" destOrd="0" presId="urn:microsoft.com/office/officeart/2018/2/layout/IconLabelList"/>
    <dgm:cxn modelId="{0164F9AA-0D55-40AA-AF30-75D8C0463E06}" type="presParOf" srcId="{45009E34-A3EC-421D-95A8-8071AACBC114}" destId="{0B8E6E28-FA82-45F5-965C-16B3D02D18E3}" srcOrd="6" destOrd="0" presId="urn:microsoft.com/office/officeart/2018/2/layout/IconLabelList"/>
    <dgm:cxn modelId="{E3B1D003-3661-4899-9E64-C7D03A42E138}" type="presParOf" srcId="{0B8E6E28-FA82-45F5-965C-16B3D02D18E3}" destId="{A946C078-929A-4479-8ADC-0A2AED5AFFD3}" srcOrd="0" destOrd="0" presId="urn:microsoft.com/office/officeart/2018/2/layout/IconLabelList"/>
    <dgm:cxn modelId="{64E7B64E-829E-49D7-BEC1-F9356748B884}" type="presParOf" srcId="{0B8E6E28-FA82-45F5-965C-16B3D02D18E3}" destId="{D6FC94DE-BC45-4237-B23E-3EE0A1DAE4DD}" srcOrd="1" destOrd="0" presId="urn:microsoft.com/office/officeart/2018/2/layout/IconLabelList"/>
    <dgm:cxn modelId="{BA2B80CE-1782-48A4-AFC9-AA68DE9E0D16}" type="presParOf" srcId="{0B8E6E28-FA82-45F5-965C-16B3D02D18E3}" destId="{A85F1FF4-98A7-44F5-B381-35B9CB4C238A}" srcOrd="2" destOrd="0" presId="urn:microsoft.com/office/officeart/2018/2/layout/IconLabelList"/>
    <dgm:cxn modelId="{25E494A2-CFE5-42DC-A7A6-BDFD13E30638}" type="presParOf" srcId="{45009E34-A3EC-421D-95A8-8071AACBC114}" destId="{DB86082F-59FD-4539-8230-48F3DEE5D4BB}" srcOrd="7" destOrd="0" presId="urn:microsoft.com/office/officeart/2018/2/layout/IconLabelList"/>
    <dgm:cxn modelId="{E2AC2E4C-3A10-452F-83E9-EB3E35361E1E}" type="presParOf" srcId="{45009E34-A3EC-421D-95A8-8071AACBC114}" destId="{34FAF977-B12B-4960-B014-C6ABC7C383C3}" srcOrd="8" destOrd="0" presId="urn:microsoft.com/office/officeart/2018/2/layout/IconLabelList"/>
    <dgm:cxn modelId="{0C25E685-A89A-459C-9036-0A43A324A273}" type="presParOf" srcId="{34FAF977-B12B-4960-B014-C6ABC7C383C3}" destId="{CF0E83D0-19DD-4997-B422-3CA56660D30E}" srcOrd="0" destOrd="0" presId="urn:microsoft.com/office/officeart/2018/2/layout/IconLabelList"/>
    <dgm:cxn modelId="{57A77EF9-4D56-4DE2-B3F2-E09D59BE7CB2}" type="presParOf" srcId="{34FAF977-B12B-4960-B014-C6ABC7C383C3}" destId="{232BA135-0D45-410E-BD72-A5449BBEB52F}" srcOrd="1" destOrd="0" presId="urn:microsoft.com/office/officeart/2018/2/layout/IconLabelList"/>
    <dgm:cxn modelId="{4F2B954B-94E0-43D5-AB72-0BF9088C2F02}" type="presParOf" srcId="{34FAF977-B12B-4960-B014-C6ABC7C383C3}" destId="{8F9F019A-2311-415E-A916-0CC18348F135}" srcOrd="2" destOrd="0" presId="urn:microsoft.com/office/officeart/2018/2/layout/IconLabelList"/>
    <dgm:cxn modelId="{DC17E731-FB52-4AB2-BBF9-4C6E0A1474A3}" type="presParOf" srcId="{45009E34-A3EC-421D-95A8-8071AACBC114}" destId="{C8CCE885-7AE6-4AB0-ADFD-3DA2CB1BFE83}" srcOrd="9" destOrd="0" presId="urn:microsoft.com/office/officeart/2018/2/layout/IconLabelList"/>
    <dgm:cxn modelId="{61C43D31-56E5-49D2-B013-E05224F610FF}" type="presParOf" srcId="{45009E34-A3EC-421D-95A8-8071AACBC114}" destId="{2FDD9D31-27D2-4904-8D98-76C2C0D51E75}" srcOrd="10" destOrd="0" presId="urn:microsoft.com/office/officeart/2018/2/layout/IconLabelList"/>
    <dgm:cxn modelId="{FF883C02-2647-4A8E-AE2C-A530BF95044B}" type="presParOf" srcId="{2FDD9D31-27D2-4904-8D98-76C2C0D51E75}" destId="{B2346038-0CEE-4463-8B10-7DD0F7590C99}" srcOrd="0" destOrd="0" presId="urn:microsoft.com/office/officeart/2018/2/layout/IconLabelList"/>
    <dgm:cxn modelId="{B22036BE-1B0A-4226-8B5C-EFE1854FF48F}" type="presParOf" srcId="{2FDD9D31-27D2-4904-8D98-76C2C0D51E75}" destId="{42B7AC01-59F9-4C86-A272-69989545776B}" srcOrd="1" destOrd="0" presId="urn:microsoft.com/office/officeart/2018/2/layout/IconLabelList"/>
    <dgm:cxn modelId="{B097A365-4692-41BE-8EB2-55BBB46300AA}" type="presParOf" srcId="{2FDD9D31-27D2-4904-8D98-76C2C0D51E75}" destId="{13CB3D08-2AF3-4865-B074-F40A1250F2BD}" srcOrd="2" destOrd="0" presId="urn:microsoft.com/office/officeart/2018/2/layout/IconLabelList"/>
    <dgm:cxn modelId="{FCBFA48D-F4B5-4993-B4BD-4B3E664FDD02}" type="presParOf" srcId="{45009E34-A3EC-421D-95A8-8071AACBC114}" destId="{E7BAD59E-34E8-4994-83C0-197B5414F332}" srcOrd="11" destOrd="0" presId="urn:microsoft.com/office/officeart/2018/2/layout/IconLabelList"/>
    <dgm:cxn modelId="{B4E5A44C-36D6-4259-9175-B6213E31A390}" type="presParOf" srcId="{45009E34-A3EC-421D-95A8-8071AACBC114}" destId="{8785CBDF-30F2-4162-B4C1-BEF7399547E3}" srcOrd="12" destOrd="0" presId="urn:microsoft.com/office/officeart/2018/2/layout/IconLabelList"/>
    <dgm:cxn modelId="{F6A4513D-E288-4FA4-9238-1898ECE8F206}" type="presParOf" srcId="{8785CBDF-30F2-4162-B4C1-BEF7399547E3}" destId="{C44BA2DC-F54F-475B-A904-D2314E26AB58}" srcOrd="0" destOrd="0" presId="urn:microsoft.com/office/officeart/2018/2/layout/IconLabelList"/>
    <dgm:cxn modelId="{4300A748-EDF5-4E17-BEA2-BA0602D82BE9}" type="presParOf" srcId="{8785CBDF-30F2-4162-B4C1-BEF7399547E3}" destId="{220CA6B2-03A1-4767-B63F-4E1B1B37E697}" srcOrd="1" destOrd="0" presId="urn:microsoft.com/office/officeart/2018/2/layout/IconLabelList"/>
    <dgm:cxn modelId="{F95944B7-89D0-4F37-8ED2-89AF573126F2}" type="presParOf" srcId="{8785CBDF-30F2-4162-B4C1-BEF7399547E3}" destId="{37122DAD-C0F5-426E-8D8E-BFC2E1E45A5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2361D6-D857-4501-BBFD-8541703F85F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EAFE450-E388-4088-BB4F-F184010DB866}">
      <dgm:prSet/>
      <dgm:spPr/>
      <dgm:t>
        <a:bodyPr/>
        <a:lstStyle/>
        <a:p>
          <a:r>
            <a:rPr lang="en-US"/>
            <a:t>Lab &amp; Project Assessment (30 %) </a:t>
          </a:r>
        </a:p>
      </dgm:t>
    </dgm:pt>
    <dgm:pt modelId="{DCDE587A-9F27-4CC2-A5A4-E47B85848EA9}" type="parTrans" cxnId="{04844A5C-0A32-4583-B9C6-34E9F1DC5390}">
      <dgm:prSet/>
      <dgm:spPr/>
      <dgm:t>
        <a:bodyPr/>
        <a:lstStyle/>
        <a:p>
          <a:endParaRPr lang="en-US"/>
        </a:p>
      </dgm:t>
    </dgm:pt>
    <dgm:pt modelId="{2F211394-50C8-4FDE-83A4-1F016E82C6C6}" type="sibTrans" cxnId="{04844A5C-0A32-4583-B9C6-34E9F1DC5390}">
      <dgm:prSet/>
      <dgm:spPr/>
      <dgm:t>
        <a:bodyPr/>
        <a:lstStyle/>
        <a:p>
          <a:endParaRPr lang="en-US"/>
        </a:p>
      </dgm:t>
    </dgm:pt>
    <dgm:pt modelId="{2741C094-9E85-46AB-BDD0-DD2BFC494E0D}">
      <dgm:prSet/>
      <dgm:spPr/>
      <dgm:t>
        <a:bodyPr/>
        <a:lstStyle/>
        <a:p>
          <a:r>
            <a:rPr lang="en-US"/>
            <a:t>Mid-Semester Examination (25%) </a:t>
          </a:r>
        </a:p>
      </dgm:t>
    </dgm:pt>
    <dgm:pt modelId="{9350C2E2-A5A4-4E56-943A-A094CA03F745}" type="parTrans" cxnId="{14BBF974-1D8D-4CFF-8EAF-150321621C23}">
      <dgm:prSet/>
      <dgm:spPr/>
      <dgm:t>
        <a:bodyPr/>
        <a:lstStyle/>
        <a:p>
          <a:endParaRPr lang="en-US"/>
        </a:p>
      </dgm:t>
    </dgm:pt>
    <dgm:pt modelId="{0DC3CFCB-CBFC-4697-AB88-29E0A32D8936}" type="sibTrans" cxnId="{14BBF974-1D8D-4CFF-8EAF-150321621C23}">
      <dgm:prSet/>
      <dgm:spPr/>
      <dgm:t>
        <a:bodyPr/>
        <a:lstStyle/>
        <a:p>
          <a:endParaRPr lang="en-US"/>
        </a:p>
      </dgm:t>
    </dgm:pt>
    <dgm:pt modelId="{4AE72B93-8CE6-4D4D-B3C6-D2985B9B1099}">
      <dgm:prSet/>
      <dgm:spPr/>
      <dgm:t>
        <a:bodyPr/>
        <a:lstStyle/>
        <a:p>
          <a:r>
            <a:rPr lang="en-US"/>
            <a:t>Assignments (15%) </a:t>
          </a:r>
        </a:p>
      </dgm:t>
    </dgm:pt>
    <dgm:pt modelId="{AA942F88-AF97-4EB9-9DAE-8E44D745A979}" type="parTrans" cxnId="{22F51858-5D11-49E5-A99F-1F30DCF3A7D8}">
      <dgm:prSet/>
      <dgm:spPr/>
      <dgm:t>
        <a:bodyPr/>
        <a:lstStyle/>
        <a:p>
          <a:endParaRPr lang="en-US"/>
        </a:p>
      </dgm:t>
    </dgm:pt>
    <dgm:pt modelId="{1B20630B-9829-4A19-84D6-9899B9C5E002}" type="sibTrans" cxnId="{22F51858-5D11-49E5-A99F-1F30DCF3A7D8}">
      <dgm:prSet/>
      <dgm:spPr/>
      <dgm:t>
        <a:bodyPr/>
        <a:lstStyle/>
        <a:p>
          <a:endParaRPr lang="en-US"/>
        </a:p>
      </dgm:t>
    </dgm:pt>
    <dgm:pt modelId="{95E7648A-D49C-4F47-93CD-3A70ECA3FFDD}">
      <dgm:prSet/>
      <dgm:spPr/>
      <dgm:t>
        <a:bodyPr/>
        <a:lstStyle/>
        <a:p>
          <a:r>
            <a:rPr lang="en-US"/>
            <a:t>Final Examination (30%) </a:t>
          </a:r>
        </a:p>
      </dgm:t>
    </dgm:pt>
    <dgm:pt modelId="{9B725E75-8A78-465F-91F4-5948EC4DBA97}" type="parTrans" cxnId="{5E99B337-3C8B-477B-8F6A-0388367C28FB}">
      <dgm:prSet/>
      <dgm:spPr/>
      <dgm:t>
        <a:bodyPr/>
        <a:lstStyle/>
        <a:p>
          <a:endParaRPr lang="en-US"/>
        </a:p>
      </dgm:t>
    </dgm:pt>
    <dgm:pt modelId="{35DA88B0-26D4-43AA-AE6A-37A86BFA9C65}" type="sibTrans" cxnId="{5E99B337-3C8B-477B-8F6A-0388367C28FB}">
      <dgm:prSet/>
      <dgm:spPr/>
      <dgm:t>
        <a:bodyPr/>
        <a:lstStyle/>
        <a:p>
          <a:endParaRPr lang="en-US"/>
        </a:p>
      </dgm:t>
    </dgm:pt>
    <dgm:pt modelId="{7E37A9D0-9E66-4F32-B2D1-B3FB2F62ADF3}" type="pres">
      <dgm:prSet presAssocID="{872361D6-D857-4501-BBFD-8541703F85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069F48B-76FC-4C19-A60C-C9FBD472E517}" type="pres">
      <dgm:prSet presAssocID="{2EAFE450-E388-4088-BB4F-F184010DB866}" presName="hierRoot1" presStyleCnt="0"/>
      <dgm:spPr/>
    </dgm:pt>
    <dgm:pt modelId="{CE51BAE1-DDB1-4B87-8CC3-B14A2A134101}" type="pres">
      <dgm:prSet presAssocID="{2EAFE450-E388-4088-BB4F-F184010DB866}" presName="composite" presStyleCnt="0"/>
      <dgm:spPr/>
    </dgm:pt>
    <dgm:pt modelId="{097D5ED8-72F0-4711-8C8A-D307CE7CE49B}" type="pres">
      <dgm:prSet presAssocID="{2EAFE450-E388-4088-BB4F-F184010DB866}" presName="background" presStyleLbl="node0" presStyleIdx="0" presStyleCnt="4"/>
      <dgm:spPr/>
    </dgm:pt>
    <dgm:pt modelId="{31B3BE78-038F-4786-9072-E60B5B73CFE8}" type="pres">
      <dgm:prSet presAssocID="{2EAFE450-E388-4088-BB4F-F184010DB866}" presName="text" presStyleLbl="fgAcc0" presStyleIdx="0" presStyleCnt="4">
        <dgm:presLayoutVars>
          <dgm:chPref val="3"/>
        </dgm:presLayoutVars>
      </dgm:prSet>
      <dgm:spPr/>
    </dgm:pt>
    <dgm:pt modelId="{E502946B-1CBD-4D36-A120-B68BCEAC840E}" type="pres">
      <dgm:prSet presAssocID="{2EAFE450-E388-4088-BB4F-F184010DB866}" presName="hierChild2" presStyleCnt="0"/>
      <dgm:spPr/>
    </dgm:pt>
    <dgm:pt modelId="{18B4D186-5536-4098-B95F-A2EAE5E23209}" type="pres">
      <dgm:prSet presAssocID="{2741C094-9E85-46AB-BDD0-DD2BFC494E0D}" presName="hierRoot1" presStyleCnt="0"/>
      <dgm:spPr/>
    </dgm:pt>
    <dgm:pt modelId="{54742531-51F3-4818-AB3C-2E41F6C1268D}" type="pres">
      <dgm:prSet presAssocID="{2741C094-9E85-46AB-BDD0-DD2BFC494E0D}" presName="composite" presStyleCnt="0"/>
      <dgm:spPr/>
    </dgm:pt>
    <dgm:pt modelId="{BE40FA3C-BB3A-447E-BEF8-C94B7ECBA363}" type="pres">
      <dgm:prSet presAssocID="{2741C094-9E85-46AB-BDD0-DD2BFC494E0D}" presName="background" presStyleLbl="node0" presStyleIdx="1" presStyleCnt="4"/>
      <dgm:spPr/>
    </dgm:pt>
    <dgm:pt modelId="{580F1A77-AC97-49DF-BD65-51D23B7EDB5C}" type="pres">
      <dgm:prSet presAssocID="{2741C094-9E85-46AB-BDD0-DD2BFC494E0D}" presName="text" presStyleLbl="fgAcc0" presStyleIdx="1" presStyleCnt="4">
        <dgm:presLayoutVars>
          <dgm:chPref val="3"/>
        </dgm:presLayoutVars>
      </dgm:prSet>
      <dgm:spPr/>
    </dgm:pt>
    <dgm:pt modelId="{C722A188-66F3-4E62-ADB7-EED6896F0BF2}" type="pres">
      <dgm:prSet presAssocID="{2741C094-9E85-46AB-BDD0-DD2BFC494E0D}" presName="hierChild2" presStyleCnt="0"/>
      <dgm:spPr/>
    </dgm:pt>
    <dgm:pt modelId="{20081131-5BC3-43F0-893D-AD79E939D342}" type="pres">
      <dgm:prSet presAssocID="{4AE72B93-8CE6-4D4D-B3C6-D2985B9B1099}" presName="hierRoot1" presStyleCnt="0"/>
      <dgm:spPr/>
    </dgm:pt>
    <dgm:pt modelId="{CDA79217-8241-4AC4-94F0-8DFE43CA8A40}" type="pres">
      <dgm:prSet presAssocID="{4AE72B93-8CE6-4D4D-B3C6-D2985B9B1099}" presName="composite" presStyleCnt="0"/>
      <dgm:spPr/>
    </dgm:pt>
    <dgm:pt modelId="{D95FB0DF-7BB7-4B8B-ACDD-42667182ACE9}" type="pres">
      <dgm:prSet presAssocID="{4AE72B93-8CE6-4D4D-B3C6-D2985B9B1099}" presName="background" presStyleLbl="node0" presStyleIdx="2" presStyleCnt="4"/>
      <dgm:spPr/>
    </dgm:pt>
    <dgm:pt modelId="{79DA61EF-5570-4D3F-B04D-2B4590F796B7}" type="pres">
      <dgm:prSet presAssocID="{4AE72B93-8CE6-4D4D-B3C6-D2985B9B1099}" presName="text" presStyleLbl="fgAcc0" presStyleIdx="2" presStyleCnt="4">
        <dgm:presLayoutVars>
          <dgm:chPref val="3"/>
        </dgm:presLayoutVars>
      </dgm:prSet>
      <dgm:spPr/>
    </dgm:pt>
    <dgm:pt modelId="{5D0166C6-063F-4BE2-8DCE-30C63A6ACCD7}" type="pres">
      <dgm:prSet presAssocID="{4AE72B93-8CE6-4D4D-B3C6-D2985B9B1099}" presName="hierChild2" presStyleCnt="0"/>
      <dgm:spPr/>
    </dgm:pt>
    <dgm:pt modelId="{8239BF6C-5823-4ABC-9A81-C24ECE9A7903}" type="pres">
      <dgm:prSet presAssocID="{95E7648A-D49C-4F47-93CD-3A70ECA3FFDD}" presName="hierRoot1" presStyleCnt="0"/>
      <dgm:spPr/>
    </dgm:pt>
    <dgm:pt modelId="{A8709871-4770-48B5-90CE-FB1E09F73A4A}" type="pres">
      <dgm:prSet presAssocID="{95E7648A-D49C-4F47-93CD-3A70ECA3FFDD}" presName="composite" presStyleCnt="0"/>
      <dgm:spPr/>
    </dgm:pt>
    <dgm:pt modelId="{052E9867-6398-46F2-8B48-6654089F5805}" type="pres">
      <dgm:prSet presAssocID="{95E7648A-D49C-4F47-93CD-3A70ECA3FFDD}" presName="background" presStyleLbl="node0" presStyleIdx="3" presStyleCnt="4"/>
      <dgm:spPr/>
    </dgm:pt>
    <dgm:pt modelId="{881DB721-C347-4CC6-ADE8-B6C9899729BA}" type="pres">
      <dgm:prSet presAssocID="{95E7648A-D49C-4F47-93CD-3A70ECA3FFDD}" presName="text" presStyleLbl="fgAcc0" presStyleIdx="3" presStyleCnt="4">
        <dgm:presLayoutVars>
          <dgm:chPref val="3"/>
        </dgm:presLayoutVars>
      </dgm:prSet>
      <dgm:spPr/>
    </dgm:pt>
    <dgm:pt modelId="{38ADDC0E-A9E5-4CDC-84DD-F22D5CEFB748}" type="pres">
      <dgm:prSet presAssocID="{95E7648A-D49C-4F47-93CD-3A70ECA3FFDD}" presName="hierChild2" presStyleCnt="0"/>
      <dgm:spPr/>
    </dgm:pt>
  </dgm:ptLst>
  <dgm:cxnLst>
    <dgm:cxn modelId="{C135F51D-7EA1-4D0A-B8CF-60571EA9201A}" type="presOf" srcId="{872361D6-D857-4501-BBFD-8541703F85F2}" destId="{7E37A9D0-9E66-4F32-B2D1-B3FB2F62ADF3}" srcOrd="0" destOrd="0" presId="urn:microsoft.com/office/officeart/2005/8/layout/hierarchy1"/>
    <dgm:cxn modelId="{5E99B337-3C8B-477B-8F6A-0388367C28FB}" srcId="{872361D6-D857-4501-BBFD-8541703F85F2}" destId="{95E7648A-D49C-4F47-93CD-3A70ECA3FFDD}" srcOrd="3" destOrd="0" parTransId="{9B725E75-8A78-465F-91F4-5948EC4DBA97}" sibTransId="{35DA88B0-26D4-43AA-AE6A-37A86BFA9C65}"/>
    <dgm:cxn modelId="{04844A5C-0A32-4583-B9C6-34E9F1DC5390}" srcId="{872361D6-D857-4501-BBFD-8541703F85F2}" destId="{2EAFE450-E388-4088-BB4F-F184010DB866}" srcOrd="0" destOrd="0" parTransId="{DCDE587A-9F27-4CC2-A5A4-E47B85848EA9}" sibTransId="{2F211394-50C8-4FDE-83A4-1F016E82C6C6}"/>
    <dgm:cxn modelId="{97FC9665-96B2-4AE5-8529-E36A735C7753}" type="presOf" srcId="{95E7648A-D49C-4F47-93CD-3A70ECA3FFDD}" destId="{881DB721-C347-4CC6-ADE8-B6C9899729BA}" srcOrd="0" destOrd="0" presId="urn:microsoft.com/office/officeart/2005/8/layout/hierarchy1"/>
    <dgm:cxn modelId="{14BBF974-1D8D-4CFF-8EAF-150321621C23}" srcId="{872361D6-D857-4501-BBFD-8541703F85F2}" destId="{2741C094-9E85-46AB-BDD0-DD2BFC494E0D}" srcOrd="1" destOrd="0" parTransId="{9350C2E2-A5A4-4E56-943A-A094CA03F745}" sibTransId="{0DC3CFCB-CBFC-4697-AB88-29E0A32D8936}"/>
    <dgm:cxn modelId="{22F51858-5D11-49E5-A99F-1F30DCF3A7D8}" srcId="{872361D6-D857-4501-BBFD-8541703F85F2}" destId="{4AE72B93-8CE6-4D4D-B3C6-D2985B9B1099}" srcOrd="2" destOrd="0" parTransId="{AA942F88-AF97-4EB9-9DAE-8E44D745A979}" sibTransId="{1B20630B-9829-4A19-84D6-9899B9C5E002}"/>
    <dgm:cxn modelId="{2AE01F89-1F8F-4311-92A3-5258886E6D8C}" type="presOf" srcId="{2741C094-9E85-46AB-BDD0-DD2BFC494E0D}" destId="{580F1A77-AC97-49DF-BD65-51D23B7EDB5C}" srcOrd="0" destOrd="0" presId="urn:microsoft.com/office/officeart/2005/8/layout/hierarchy1"/>
    <dgm:cxn modelId="{B50DFCBA-72DB-46B9-A696-C0260DF010BE}" type="presOf" srcId="{2EAFE450-E388-4088-BB4F-F184010DB866}" destId="{31B3BE78-038F-4786-9072-E60B5B73CFE8}" srcOrd="0" destOrd="0" presId="urn:microsoft.com/office/officeart/2005/8/layout/hierarchy1"/>
    <dgm:cxn modelId="{FF6910C0-DFEA-4A0F-BC61-96AB69068938}" type="presOf" srcId="{4AE72B93-8CE6-4D4D-B3C6-D2985B9B1099}" destId="{79DA61EF-5570-4D3F-B04D-2B4590F796B7}" srcOrd="0" destOrd="0" presId="urn:microsoft.com/office/officeart/2005/8/layout/hierarchy1"/>
    <dgm:cxn modelId="{1B504897-9674-47C0-8425-947E0022A5E4}" type="presParOf" srcId="{7E37A9D0-9E66-4F32-B2D1-B3FB2F62ADF3}" destId="{5069F48B-76FC-4C19-A60C-C9FBD472E517}" srcOrd="0" destOrd="0" presId="urn:microsoft.com/office/officeart/2005/8/layout/hierarchy1"/>
    <dgm:cxn modelId="{A2248A66-AF13-4637-BDD0-E63429915726}" type="presParOf" srcId="{5069F48B-76FC-4C19-A60C-C9FBD472E517}" destId="{CE51BAE1-DDB1-4B87-8CC3-B14A2A134101}" srcOrd="0" destOrd="0" presId="urn:microsoft.com/office/officeart/2005/8/layout/hierarchy1"/>
    <dgm:cxn modelId="{C58BF403-CF9E-4DD8-9FA2-B4DF03B3527A}" type="presParOf" srcId="{CE51BAE1-DDB1-4B87-8CC3-B14A2A134101}" destId="{097D5ED8-72F0-4711-8C8A-D307CE7CE49B}" srcOrd="0" destOrd="0" presId="urn:microsoft.com/office/officeart/2005/8/layout/hierarchy1"/>
    <dgm:cxn modelId="{2107BA42-BE79-4B18-BEEA-CE7BE96763DF}" type="presParOf" srcId="{CE51BAE1-DDB1-4B87-8CC3-B14A2A134101}" destId="{31B3BE78-038F-4786-9072-E60B5B73CFE8}" srcOrd="1" destOrd="0" presId="urn:microsoft.com/office/officeart/2005/8/layout/hierarchy1"/>
    <dgm:cxn modelId="{AA936741-7C71-41E0-92F2-B3FCA026F95E}" type="presParOf" srcId="{5069F48B-76FC-4C19-A60C-C9FBD472E517}" destId="{E502946B-1CBD-4D36-A120-B68BCEAC840E}" srcOrd="1" destOrd="0" presId="urn:microsoft.com/office/officeart/2005/8/layout/hierarchy1"/>
    <dgm:cxn modelId="{4DE2D455-9646-4972-AE02-2CD71E950802}" type="presParOf" srcId="{7E37A9D0-9E66-4F32-B2D1-B3FB2F62ADF3}" destId="{18B4D186-5536-4098-B95F-A2EAE5E23209}" srcOrd="1" destOrd="0" presId="urn:microsoft.com/office/officeart/2005/8/layout/hierarchy1"/>
    <dgm:cxn modelId="{48278BF3-9CC4-4EF6-9B21-685B6C0E4D0E}" type="presParOf" srcId="{18B4D186-5536-4098-B95F-A2EAE5E23209}" destId="{54742531-51F3-4818-AB3C-2E41F6C1268D}" srcOrd="0" destOrd="0" presId="urn:microsoft.com/office/officeart/2005/8/layout/hierarchy1"/>
    <dgm:cxn modelId="{AA159832-F14A-405B-8DA5-88E0DE7929C0}" type="presParOf" srcId="{54742531-51F3-4818-AB3C-2E41F6C1268D}" destId="{BE40FA3C-BB3A-447E-BEF8-C94B7ECBA363}" srcOrd="0" destOrd="0" presId="urn:microsoft.com/office/officeart/2005/8/layout/hierarchy1"/>
    <dgm:cxn modelId="{20A01A4B-E67B-4655-8C0B-68556384F9F1}" type="presParOf" srcId="{54742531-51F3-4818-AB3C-2E41F6C1268D}" destId="{580F1A77-AC97-49DF-BD65-51D23B7EDB5C}" srcOrd="1" destOrd="0" presId="urn:microsoft.com/office/officeart/2005/8/layout/hierarchy1"/>
    <dgm:cxn modelId="{A90BDEC1-AAF5-456A-A6DE-CCDBD6860E90}" type="presParOf" srcId="{18B4D186-5536-4098-B95F-A2EAE5E23209}" destId="{C722A188-66F3-4E62-ADB7-EED6896F0BF2}" srcOrd="1" destOrd="0" presId="urn:microsoft.com/office/officeart/2005/8/layout/hierarchy1"/>
    <dgm:cxn modelId="{978DB8B9-E3A5-4991-8774-48342F6B4F99}" type="presParOf" srcId="{7E37A9D0-9E66-4F32-B2D1-B3FB2F62ADF3}" destId="{20081131-5BC3-43F0-893D-AD79E939D342}" srcOrd="2" destOrd="0" presId="urn:microsoft.com/office/officeart/2005/8/layout/hierarchy1"/>
    <dgm:cxn modelId="{B91B586E-468A-43D1-BED7-DBA2798F75E4}" type="presParOf" srcId="{20081131-5BC3-43F0-893D-AD79E939D342}" destId="{CDA79217-8241-4AC4-94F0-8DFE43CA8A40}" srcOrd="0" destOrd="0" presId="urn:microsoft.com/office/officeart/2005/8/layout/hierarchy1"/>
    <dgm:cxn modelId="{F7754A93-C472-4847-B6E8-46293A6C72A5}" type="presParOf" srcId="{CDA79217-8241-4AC4-94F0-8DFE43CA8A40}" destId="{D95FB0DF-7BB7-4B8B-ACDD-42667182ACE9}" srcOrd="0" destOrd="0" presId="urn:microsoft.com/office/officeart/2005/8/layout/hierarchy1"/>
    <dgm:cxn modelId="{750F27B4-5D9A-431A-8492-FDD2A3EBF278}" type="presParOf" srcId="{CDA79217-8241-4AC4-94F0-8DFE43CA8A40}" destId="{79DA61EF-5570-4D3F-B04D-2B4590F796B7}" srcOrd="1" destOrd="0" presId="urn:microsoft.com/office/officeart/2005/8/layout/hierarchy1"/>
    <dgm:cxn modelId="{792371F7-7E05-4DAB-88F5-AF68C8588189}" type="presParOf" srcId="{20081131-5BC3-43F0-893D-AD79E939D342}" destId="{5D0166C6-063F-4BE2-8DCE-30C63A6ACCD7}" srcOrd="1" destOrd="0" presId="urn:microsoft.com/office/officeart/2005/8/layout/hierarchy1"/>
    <dgm:cxn modelId="{6AAFC34F-3251-40ED-8B0A-B5557872D8F2}" type="presParOf" srcId="{7E37A9D0-9E66-4F32-B2D1-B3FB2F62ADF3}" destId="{8239BF6C-5823-4ABC-9A81-C24ECE9A7903}" srcOrd="3" destOrd="0" presId="urn:microsoft.com/office/officeart/2005/8/layout/hierarchy1"/>
    <dgm:cxn modelId="{F619C6B9-FACD-4B8E-9EAD-FF80BDCD3685}" type="presParOf" srcId="{8239BF6C-5823-4ABC-9A81-C24ECE9A7903}" destId="{A8709871-4770-48B5-90CE-FB1E09F73A4A}" srcOrd="0" destOrd="0" presId="urn:microsoft.com/office/officeart/2005/8/layout/hierarchy1"/>
    <dgm:cxn modelId="{034D4184-4FB9-45B2-B6F3-DBA432B7D615}" type="presParOf" srcId="{A8709871-4770-48B5-90CE-FB1E09F73A4A}" destId="{052E9867-6398-46F2-8B48-6654089F5805}" srcOrd="0" destOrd="0" presId="urn:microsoft.com/office/officeart/2005/8/layout/hierarchy1"/>
    <dgm:cxn modelId="{B93E59A6-4BDF-43E4-9D27-F01AAA075C10}" type="presParOf" srcId="{A8709871-4770-48B5-90CE-FB1E09F73A4A}" destId="{881DB721-C347-4CC6-ADE8-B6C9899729BA}" srcOrd="1" destOrd="0" presId="urn:microsoft.com/office/officeart/2005/8/layout/hierarchy1"/>
    <dgm:cxn modelId="{93970B98-6635-4A2A-B7C1-3976E499504B}" type="presParOf" srcId="{8239BF6C-5823-4ABC-9A81-C24ECE9A7903}" destId="{38ADDC0E-A9E5-4CDC-84DD-F22D5CEFB74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58F85-77A2-458C-9ED0-9C890CC69973}">
      <dsp:nvSpPr>
        <dsp:cNvPr id="0" name=""/>
        <dsp:cNvSpPr/>
      </dsp:nvSpPr>
      <dsp:spPr>
        <a:xfrm>
          <a:off x="186662" y="1262139"/>
          <a:ext cx="800214" cy="8002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A9D64-35AD-4899-B692-41D8198DE53F}">
      <dsp:nvSpPr>
        <dsp:cNvPr id="0" name=""/>
        <dsp:cNvSpPr/>
      </dsp:nvSpPr>
      <dsp:spPr>
        <a:xfrm>
          <a:off x="354707" y="1430184"/>
          <a:ext cx="464124" cy="464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6FDDA-5BD4-4AE1-9D6F-E72AAE13F360}">
      <dsp:nvSpPr>
        <dsp:cNvPr id="0" name=""/>
        <dsp:cNvSpPr/>
      </dsp:nvSpPr>
      <dsp:spPr>
        <a:xfrm>
          <a:off x="1158352" y="1262139"/>
          <a:ext cx="1886220" cy="80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Provide an introduction to computer/Information security </a:t>
          </a:r>
        </a:p>
      </dsp:txBody>
      <dsp:txXfrm>
        <a:off x="1158352" y="1262139"/>
        <a:ext cx="1886220" cy="800214"/>
      </dsp:txXfrm>
    </dsp:sp>
    <dsp:sp modelId="{D4F71000-AC0D-46D7-87BB-7C6DB2BD914F}">
      <dsp:nvSpPr>
        <dsp:cNvPr id="0" name=""/>
        <dsp:cNvSpPr/>
      </dsp:nvSpPr>
      <dsp:spPr>
        <a:xfrm>
          <a:off x="3373232" y="1262139"/>
          <a:ext cx="800214" cy="8002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B2085-C906-4AD4-AD44-2D9282116342}">
      <dsp:nvSpPr>
        <dsp:cNvPr id="0" name=""/>
        <dsp:cNvSpPr/>
      </dsp:nvSpPr>
      <dsp:spPr>
        <a:xfrm>
          <a:off x="3541277" y="1430184"/>
          <a:ext cx="464124" cy="464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C9191-455D-47F5-81C7-B95A133E275F}">
      <dsp:nvSpPr>
        <dsp:cNvPr id="0" name=""/>
        <dsp:cNvSpPr/>
      </dsp:nvSpPr>
      <dsp:spPr>
        <a:xfrm>
          <a:off x="4344921" y="1262139"/>
          <a:ext cx="1886220" cy="80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Overview security threats and defenses in cyber and physical systems </a:t>
          </a:r>
        </a:p>
      </dsp:txBody>
      <dsp:txXfrm>
        <a:off x="4344921" y="1262139"/>
        <a:ext cx="1886220" cy="800214"/>
      </dsp:txXfrm>
    </dsp:sp>
    <dsp:sp modelId="{B4E74B93-FCBC-409C-AA19-A2DD33D6221A}">
      <dsp:nvSpPr>
        <dsp:cNvPr id="0" name=""/>
        <dsp:cNvSpPr/>
      </dsp:nvSpPr>
      <dsp:spPr>
        <a:xfrm>
          <a:off x="6559802" y="1262139"/>
          <a:ext cx="800214" cy="8002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C91C7-7D88-4C1F-8B3F-DA6CEAAC6A40}">
      <dsp:nvSpPr>
        <dsp:cNvPr id="0" name=""/>
        <dsp:cNvSpPr/>
      </dsp:nvSpPr>
      <dsp:spPr>
        <a:xfrm>
          <a:off x="6727847" y="1430184"/>
          <a:ext cx="464124" cy="464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4462C-5BD2-4B1E-A266-2BC1EA563F10}">
      <dsp:nvSpPr>
        <dsp:cNvPr id="0" name=""/>
        <dsp:cNvSpPr/>
      </dsp:nvSpPr>
      <dsp:spPr>
        <a:xfrm>
          <a:off x="7531491" y="1262139"/>
          <a:ext cx="1886220" cy="80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Help you develop a security-aware mindset</a:t>
          </a:r>
        </a:p>
      </dsp:txBody>
      <dsp:txXfrm>
        <a:off x="7531491" y="1262139"/>
        <a:ext cx="1886220" cy="800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D0689-1543-4388-8E1D-9FE1EB7AFF32}">
      <dsp:nvSpPr>
        <dsp:cNvPr id="0" name=""/>
        <dsp:cNvSpPr/>
      </dsp:nvSpPr>
      <dsp:spPr>
        <a:xfrm>
          <a:off x="1292187" y="951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2FF1C-E830-4277-B63F-6338E154807C}">
      <dsp:nvSpPr>
        <dsp:cNvPr id="0" name=""/>
        <dsp:cNvSpPr/>
      </dsp:nvSpPr>
      <dsp:spPr>
        <a:xfrm>
          <a:off x="104187" y="250936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Lecture</a:t>
          </a:r>
        </a:p>
      </dsp:txBody>
      <dsp:txXfrm>
        <a:off x="104187" y="2509364"/>
        <a:ext cx="4320000" cy="720000"/>
      </dsp:txXfrm>
    </dsp:sp>
    <dsp:sp modelId="{D331652B-12CA-4904-838F-DBE1CAB453E1}">
      <dsp:nvSpPr>
        <dsp:cNvPr id="0" name=""/>
        <dsp:cNvSpPr/>
      </dsp:nvSpPr>
      <dsp:spPr>
        <a:xfrm>
          <a:off x="6368187" y="951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FEB7D-A913-4152-933F-76643C77411F}">
      <dsp:nvSpPr>
        <dsp:cNvPr id="0" name=""/>
        <dsp:cNvSpPr/>
      </dsp:nvSpPr>
      <dsp:spPr>
        <a:xfrm>
          <a:off x="5180187" y="250936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Lab – Salem </a:t>
          </a:r>
        </a:p>
      </dsp:txBody>
      <dsp:txXfrm>
        <a:off x="5180187" y="2509364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926AC-81E2-4B3A-B192-5E5F60F73896}">
      <dsp:nvSpPr>
        <dsp:cNvPr id="0" name=""/>
        <dsp:cNvSpPr/>
      </dsp:nvSpPr>
      <dsp:spPr>
        <a:xfrm>
          <a:off x="332949" y="1055998"/>
          <a:ext cx="536308" cy="536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8231A-F2F9-4204-B282-9C706340D1E7}">
      <dsp:nvSpPr>
        <dsp:cNvPr id="0" name=""/>
        <dsp:cNvSpPr/>
      </dsp:nvSpPr>
      <dsp:spPr>
        <a:xfrm>
          <a:off x="5205" y="1791776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</a:t>
          </a:r>
        </a:p>
      </dsp:txBody>
      <dsp:txXfrm>
        <a:off x="5205" y="1791776"/>
        <a:ext cx="1191796" cy="476718"/>
      </dsp:txXfrm>
    </dsp:sp>
    <dsp:sp modelId="{47BB08AF-DA9B-4BBF-909C-A97DAC3FD40C}">
      <dsp:nvSpPr>
        <dsp:cNvPr id="0" name=""/>
        <dsp:cNvSpPr/>
      </dsp:nvSpPr>
      <dsp:spPr>
        <a:xfrm>
          <a:off x="1733310" y="1055998"/>
          <a:ext cx="536308" cy="5363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301DF-0369-4AF3-925D-9C22AF640F41}">
      <dsp:nvSpPr>
        <dsp:cNvPr id="0" name=""/>
        <dsp:cNvSpPr/>
      </dsp:nvSpPr>
      <dsp:spPr>
        <a:xfrm>
          <a:off x="1405566" y="1791776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Fundamental Concepts</a:t>
          </a:r>
        </a:p>
      </dsp:txBody>
      <dsp:txXfrm>
        <a:off x="1405566" y="1791776"/>
        <a:ext cx="1191796" cy="476718"/>
      </dsp:txXfrm>
    </dsp:sp>
    <dsp:sp modelId="{56325484-AA31-4ABE-95E3-5C5E885E3BCD}">
      <dsp:nvSpPr>
        <dsp:cNvPr id="0" name=""/>
        <dsp:cNvSpPr/>
      </dsp:nvSpPr>
      <dsp:spPr>
        <a:xfrm>
          <a:off x="3133671" y="1055998"/>
          <a:ext cx="536308" cy="5363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4D66D-3EE8-481F-A596-701D8D9D2D66}">
      <dsp:nvSpPr>
        <dsp:cNvPr id="0" name=""/>
        <dsp:cNvSpPr/>
      </dsp:nvSpPr>
      <dsp:spPr>
        <a:xfrm>
          <a:off x="2805927" y="1791776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Cryptographic concepts </a:t>
          </a:r>
        </a:p>
      </dsp:txBody>
      <dsp:txXfrm>
        <a:off x="2805927" y="1791776"/>
        <a:ext cx="1191796" cy="476718"/>
      </dsp:txXfrm>
    </dsp:sp>
    <dsp:sp modelId="{A946C078-929A-4479-8ADC-0A2AED5AFFD3}">
      <dsp:nvSpPr>
        <dsp:cNvPr id="0" name=""/>
        <dsp:cNvSpPr/>
      </dsp:nvSpPr>
      <dsp:spPr>
        <a:xfrm>
          <a:off x="4534033" y="1055998"/>
          <a:ext cx="536308" cy="5363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F1FF4-98A7-44F5-B381-35B9CB4C238A}">
      <dsp:nvSpPr>
        <dsp:cNvPr id="0" name=""/>
        <dsp:cNvSpPr/>
      </dsp:nvSpPr>
      <dsp:spPr>
        <a:xfrm>
          <a:off x="4206289" y="1791776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Network Security</a:t>
          </a:r>
        </a:p>
      </dsp:txBody>
      <dsp:txXfrm>
        <a:off x="4206289" y="1791776"/>
        <a:ext cx="1191796" cy="476718"/>
      </dsp:txXfrm>
    </dsp:sp>
    <dsp:sp modelId="{CF0E83D0-19DD-4997-B422-3CA56660D30E}">
      <dsp:nvSpPr>
        <dsp:cNvPr id="0" name=""/>
        <dsp:cNvSpPr/>
      </dsp:nvSpPr>
      <dsp:spPr>
        <a:xfrm>
          <a:off x="5934394" y="1055998"/>
          <a:ext cx="536308" cy="5363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F019A-2311-415E-A916-0CC18348F135}">
      <dsp:nvSpPr>
        <dsp:cNvPr id="0" name=""/>
        <dsp:cNvSpPr/>
      </dsp:nvSpPr>
      <dsp:spPr>
        <a:xfrm>
          <a:off x="5606650" y="1791776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Web Security</a:t>
          </a:r>
        </a:p>
      </dsp:txBody>
      <dsp:txXfrm>
        <a:off x="5606650" y="1791776"/>
        <a:ext cx="1191796" cy="476718"/>
      </dsp:txXfrm>
    </dsp:sp>
    <dsp:sp modelId="{B2346038-0CEE-4463-8B10-7DD0F7590C99}">
      <dsp:nvSpPr>
        <dsp:cNvPr id="0" name=""/>
        <dsp:cNvSpPr/>
      </dsp:nvSpPr>
      <dsp:spPr>
        <a:xfrm>
          <a:off x="7334755" y="1055998"/>
          <a:ext cx="536308" cy="5363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B3D08-2AF3-4865-B074-F40A1250F2BD}">
      <dsp:nvSpPr>
        <dsp:cNvPr id="0" name=""/>
        <dsp:cNvSpPr/>
      </dsp:nvSpPr>
      <dsp:spPr>
        <a:xfrm>
          <a:off x="7007011" y="1791776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OS Security</a:t>
          </a:r>
        </a:p>
      </dsp:txBody>
      <dsp:txXfrm>
        <a:off x="7007011" y="1791776"/>
        <a:ext cx="1191796" cy="476718"/>
      </dsp:txXfrm>
    </dsp:sp>
    <dsp:sp modelId="{C44BA2DC-F54F-475B-A904-D2314E26AB58}">
      <dsp:nvSpPr>
        <dsp:cNvPr id="0" name=""/>
        <dsp:cNvSpPr/>
      </dsp:nvSpPr>
      <dsp:spPr>
        <a:xfrm>
          <a:off x="8735117" y="1055998"/>
          <a:ext cx="536308" cy="53630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22DAD-C0F5-426E-8D8E-BFC2E1E45A50}">
      <dsp:nvSpPr>
        <dsp:cNvPr id="0" name=""/>
        <dsp:cNvSpPr/>
      </dsp:nvSpPr>
      <dsp:spPr>
        <a:xfrm>
          <a:off x="8407373" y="1791776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physical Security</a:t>
          </a:r>
        </a:p>
      </dsp:txBody>
      <dsp:txXfrm>
        <a:off x="8407373" y="1791776"/>
        <a:ext cx="1191796" cy="4767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D5ED8-72F0-4711-8C8A-D307CE7CE49B}">
      <dsp:nvSpPr>
        <dsp:cNvPr id="0" name=""/>
        <dsp:cNvSpPr/>
      </dsp:nvSpPr>
      <dsp:spPr>
        <a:xfrm>
          <a:off x="2813" y="1117710"/>
          <a:ext cx="2009040" cy="12757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3BE78-038F-4786-9072-E60B5B73CFE8}">
      <dsp:nvSpPr>
        <dsp:cNvPr id="0" name=""/>
        <dsp:cNvSpPr/>
      </dsp:nvSpPr>
      <dsp:spPr>
        <a:xfrm>
          <a:off x="226040" y="1329775"/>
          <a:ext cx="2009040" cy="12757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Lab &amp; Project Assessment (30 %) </a:t>
          </a:r>
        </a:p>
      </dsp:txBody>
      <dsp:txXfrm>
        <a:off x="263405" y="1367140"/>
        <a:ext cx="1934310" cy="1201010"/>
      </dsp:txXfrm>
    </dsp:sp>
    <dsp:sp modelId="{BE40FA3C-BB3A-447E-BEF8-C94B7ECBA363}">
      <dsp:nvSpPr>
        <dsp:cNvPr id="0" name=""/>
        <dsp:cNvSpPr/>
      </dsp:nvSpPr>
      <dsp:spPr>
        <a:xfrm>
          <a:off x="2458307" y="1117710"/>
          <a:ext cx="2009040" cy="12757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F1A77-AC97-49DF-BD65-51D23B7EDB5C}">
      <dsp:nvSpPr>
        <dsp:cNvPr id="0" name=""/>
        <dsp:cNvSpPr/>
      </dsp:nvSpPr>
      <dsp:spPr>
        <a:xfrm>
          <a:off x="2681533" y="1329775"/>
          <a:ext cx="2009040" cy="12757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Mid-Semester Examination (25%) </a:t>
          </a:r>
        </a:p>
      </dsp:txBody>
      <dsp:txXfrm>
        <a:off x="2718898" y="1367140"/>
        <a:ext cx="1934310" cy="1201010"/>
      </dsp:txXfrm>
    </dsp:sp>
    <dsp:sp modelId="{D95FB0DF-7BB7-4B8B-ACDD-42667182ACE9}">
      <dsp:nvSpPr>
        <dsp:cNvPr id="0" name=""/>
        <dsp:cNvSpPr/>
      </dsp:nvSpPr>
      <dsp:spPr>
        <a:xfrm>
          <a:off x="4913800" y="1117710"/>
          <a:ext cx="2009040" cy="12757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A61EF-5570-4D3F-B04D-2B4590F796B7}">
      <dsp:nvSpPr>
        <dsp:cNvPr id="0" name=""/>
        <dsp:cNvSpPr/>
      </dsp:nvSpPr>
      <dsp:spPr>
        <a:xfrm>
          <a:off x="5137027" y="1329775"/>
          <a:ext cx="2009040" cy="12757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Assignments (15%) </a:t>
          </a:r>
        </a:p>
      </dsp:txBody>
      <dsp:txXfrm>
        <a:off x="5174392" y="1367140"/>
        <a:ext cx="1934310" cy="1201010"/>
      </dsp:txXfrm>
    </dsp:sp>
    <dsp:sp modelId="{052E9867-6398-46F2-8B48-6654089F5805}">
      <dsp:nvSpPr>
        <dsp:cNvPr id="0" name=""/>
        <dsp:cNvSpPr/>
      </dsp:nvSpPr>
      <dsp:spPr>
        <a:xfrm>
          <a:off x="7369294" y="1117710"/>
          <a:ext cx="2009040" cy="12757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DB721-C347-4CC6-ADE8-B6C9899729BA}">
      <dsp:nvSpPr>
        <dsp:cNvPr id="0" name=""/>
        <dsp:cNvSpPr/>
      </dsp:nvSpPr>
      <dsp:spPr>
        <a:xfrm>
          <a:off x="7592521" y="1329775"/>
          <a:ext cx="2009040" cy="12757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Final Examination (30%) </a:t>
          </a:r>
        </a:p>
      </dsp:txBody>
      <dsp:txXfrm>
        <a:off x="7629886" y="1367140"/>
        <a:ext cx="1934310" cy="1201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F2728-8EB9-4D48-A972-3F3AFD041B5D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7BD1A-D9D2-41AB-82FD-C09635A6B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3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Bank to bank transaction: CBE to CBO – password, select CBO, enter the money, then takes it from CBE and then when it’s about to store it to CBO network fails – what happens?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7BD1A-D9D2-41AB-82FD-C09635A6B28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9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7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52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7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486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66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22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39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21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7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10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79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D3F64-DC47-4B7C-8BD7-F319A7F5ED0A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161ED2C-EECC-48C8-9307-FC05018348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CBB93-582D-4415-B642-EA96E9E04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sz="4100"/>
              <a:t>Fundamentals of IT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D2D6D-BC90-44E6-86C5-8011D1D51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171479" cy="1610643"/>
          </a:xfrm>
        </p:spPr>
        <p:txBody>
          <a:bodyPr>
            <a:normAutofit/>
          </a:bodyPr>
          <a:lstStyle/>
          <a:p>
            <a:r>
              <a:rPr lang="en-US" sz="1600"/>
              <a:t>Abebe A.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69F613B2-1322-4023-A586-E96FC1F14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1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FA49-6EF5-49FC-9A78-2714B12D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hacked computer can be used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388D6-E74B-4F71-8B58-0140DFA8B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Record</a:t>
            </a:r>
            <a:r>
              <a:rPr lang="en-US" dirty="0"/>
              <a:t> keystrokes and </a:t>
            </a:r>
            <a:r>
              <a:rPr lang="en-US" b="1" dirty="0"/>
              <a:t>steal</a:t>
            </a:r>
            <a:r>
              <a:rPr lang="en-US" dirty="0"/>
              <a:t> passwords.</a:t>
            </a:r>
          </a:p>
          <a:p>
            <a:r>
              <a:rPr lang="en-US" dirty="0"/>
              <a:t> Send </a:t>
            </a:r>
            <a:r>
              <a:rPr lang="en-US" b="1" dirty="0"/>
              <a:t>spam</a:t>
            </a:r>
            <a:r>
              <a:rPr lang="en-US" dirty="0"/>
              <a:t> and phishing </a:t>
            </a:r>
            <a:r>
              <a:rPr lang="en-US" b="1" dirty="0"/>
              <a:t>emails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b="1" dirty="0"/>
              <a:t>Harvest</a:t>
            </a:r>
            <a:r>
              <a:rPr lang="en-US" dirty="0"/>
              <a:t> and </a:t>
            </a:r>
            <a:r>
              <a:rPr lang="en-US" b="1" dirty="0"/>
              <a:t>sell</a:t>
            </a:r>
            <a:r>
              <a:rPr lang="en-US" dirty="0"/>
              <a:t> </a:t>
            </a:r>
            <a:r>
              <a:rPr lang="en-US" b="1" dirty="0"/>
              <a:t>email</a:t>
            </a:r>
            <a:r>
              <a:rPr lang="en-US" dirty="0"/>
              <a:t> addresses and passwords.</a:t>
            </a:r>
          </a:p>
          <a:p>
            <a:r>
              <a:rPr lang="en-US" b="1" dirty="0"/>
              <a:t>Infect</a:t>
            </a:r>
            <a:r>
              <a:rPr lang="en-US" dirty="0"/>
              <a:t> other systems. </a:t>
            </a:r>
          </a:p>
          <a:p>
            <a:r>
              <a:rPr lang="en-US" b="1" dirty="0"/>
              <a:t>Hide</a:t>
            </a:r>
            <a:r>
              <a:rPr lang="en-US" dirty="0"/>
              <a:t> programs that </a:t>
            </a:r>
            <a:r>
              <a:rPr lang="en-US" b="1" dirty="0"/>
              <a:t>launch</a:t>
            </a:r>
            <a:r>
              <a:rPr lang="en-US" dirty="0"/>
              <a:t> </a:t>
            </a:r>
            <a:r>
              <a:rPr lang="en-US" b="1" dirty="0"/>
              <a:t>attacks</a:t>
            </a:r>
            <a:r>
              <a:rPr lang="en-US" dirty="0"/>
              <a:t> on </a:t>
            </a:r>
            <a:r>
              <a:rPr lang="en-US" b="1" dirty="0"/>
              <a:t>other</a:t>
            </a:r>
            <a:r>
              <a:rPr lang="en-US" dirty="0"/>
              <a:t> computers. </a:t>
            </a:r>
          </a:p>
          <a:p>
            <a:r>
              <a:rPr lang="en-US" dirty="0"/>
              <a:t>Illegally distribute </a:t>
            </a:r>
            <a:r>
              <a:rPr lang="en-US" b="1" dirty="0"/>
              <a:t>music</a:t>
            </a:r>
            <a:r>
              <a:rPr lang="en-US" dirty="0"/>
              <a:t>, </a:t>
            </a:r>
            <a:r>
              <a:rPr lang="en-US" b="1" dirty="0"/>
              <a:t>movies</a:t>
            </a:r>
            <a:r>
              <a:rPr lang="en-US" dirty="0"/>
              <a:t> and </a:t>
            </a:r>
            <a:r>
              <a:rPr lang="en-US" b="1" dirty="0"/>
              <a:t>software</a:t>
            </a:r>
            <a:r>
              <a:rPr lang="en-US" dirty="0"/>
              <a:t>.</a:t>
            </a:r>
          </a:p>
          <a:p>
            <a:r>
              <a:rPr lang="en-US" dirty="0"/>
              <a:t>Generate large volumes of </a:t>
            </a:r>
            <a:r>
              <a:rPr lang="en-US" b="1" dirty="0"/>
              <a:t>traffic</a:t>
            </a:r>
            <a:r>
              <a:rPr lang="en-US" dirty="0"/>
              <a:t>, slowing down the entire </a:t>
            </a:r>
            <a:r>
              <a:rPr lang="en-US" b="1" dirty="0"/>
              <a:t>system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259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DFBF-900E-4AC2-B15E-38435256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Threats</a:t>
            </a:r>
            <a:r>
              <a:rPr lang="en-US" dirty="0"/>
              <a:t> have evolved…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03AC-7EBC-4962-935F-B0CA247C2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1990’s: </a:t>
            </a:r>
            <a:r>
              <a:rPr lang="en-US" b="1" dirty="0"/>
              <a:t>bragging</a:t>
            </a:r>
            <a:r>
              <a:rPr lang="en-US" dirty="0"/>
              <a:t> rights</a:t>
            </a:r>
          </a:p>
          <a:p>
            <a:r>
              <a:rPr lang="en-US" dirty="0"/>
              <a:t>late 2000’s: </a:t>
            </a:r>
            <a:r>
              <a:rPr lang="en-US" b="1" dirty="0"/>
              <a:t>financially</a:t>
            </a:r>
            <a:r>
              <a:rPr lang="en-US" dirty="0"/>
              <a:t> motivated</a:t>
            </a:r>
          </a:p>
          <a:p>
            <a:pPr lvl="1"/>
            <a:r>
              <a:rPr lang="en-US" dirty="0"/>
              <a:t> Spam, pharmaceuticals, credit card theft, identity theft</a:t>
            </a:r>
          </a:p>
          <a:p>
            <a:r>
              <a:rPr lang="en-US" dirty="0"/>
              <a:t>2010’s: </a:t>
            </a:r>
            <a:r>
              <a:rPr lang="en-US" b="1" dirty="0"/>
              <a:t>politically</a:t>
            </a:r>
            <a:r>
              <a:rPr lang="en-US" dirty="0"/>
              <a:t> motivated </a:t>
            </a:r>
          </a:p>
          <a:p>
            <a:pPr lvl="1"/>
            <a:r>
              <a:rPr lang="en-US" dirty="0"/>
              <a:t> Government actors: </a:t>
            </a:r>
            <a:r>
              <a:rPr lang="en-US" b="1" dirty="0"/>
              <a:t>Stuxnet</a:t>
            </a:r>
            <a:r>
              <a:rPr lang="en-US" dirty="0"/>
              <a:t>, </a:t>
            </a:r>
            <a:r>
              <a:rPr lang="en-US" b="1" dirty="0"/>
              <a:t>Flame</a:t>
            </a:r>
            <a:r>
              <a:rPr lang="en-US" dirty="0"/>
              <a:t>, </a:t>
            </a:r>
            <a:r>
              <a:rPr lang="en-US" b="1" dirty="0"/>
              <a:t>Aurora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Private activism: </a:t>
            </a:r>
            <a:r>
              <a:rPr lang="en-US" b="1" dirty="0"/>
              <a:t>Anonymous</a:t>
            </a:r>
            <a:r>
              <a:rPr lang="en-US" dirty="0"/>
              <a:t>, </a:t>
            </a:r>
            <a:r>
              <a:rPr lang="en-US" b="1" dirty="0"/>
              <a:t>Wikileaks</a:t>
            </a:r>
          </a:p>
          <a:p>
            <a:r>
              <a:rPr lang="en-US" dirty="0"/>
              <a:t>Attackers have become more </a:t>
            </a:r>
            <a:r>
              <a:rPr lang="en-US" b="1" dirty="0"/>
              <a:t>sophisticated</a:t>
            </a:r>
            <a:r>
              <a:rPr lang="en-US" dirty="0"/>
              <a:t>; </a:t>
            </a:r>
          </a:p>
          <a:p>
            <a:pPr lvl="1"/>
            <a:r>
              <a:rPr lang="en-US" b="1" dirty="0"/>
              <a:t>arms</a:t>
            </a:r>
            <a:r>
              <a:rPr lang="en-US" dirty="0"/>
              <a:t> race between </a:t>
            </a:r>
            <a:r>
              <a:rPr lang="en-US" b="1" dirty="0"/>
              <a:t>attackers</a:t>
            </a:r>
            <a:r>
              <a:rPr lang="en-US" dirty="0"/>
              <a:t> and </a:t>
            </a:r>
            <a:r>
              <a:rPr lang="en-US" b="1" dirty="0"/>
              <a:t>defenders</a:t>
            </a:r>
            <a:r>
              <a:rPr lang="en-US" dirty="0"/>
              <a:t> fuels </a:t>
            </a:r>
            <a:r>
              <a:rPr lang="en-US" b="1" dirty="0"/>
              <a:t>rapid</a:t>
            </a:r>
            <a:r>
              <a:rPr lang="en-US" dirty="0"/>
              <a:t> </a:t>
            </a:r>
            <a:r>
              <a:rPr lang="en-US" b="1" dirty="0"/>
              <a:t>innovation</a:t>
            </a:r>
            <a:r>
              <a:rPr lang="en-US" dirty="0"/>
              <a:t> in malware </a:t>
            </a:r>
          </a:p>
        </p:txBody>
      </p:sp>
    </p:spTree>
    <p:extLst>
      <p:ext uri="{BB962C8B-B14F-4D97-AF65-F5344CB8AC3E}">
        <p14:creationId xmlns:p14="http://schemas.microsoft.com/office/powerpoint/2010/main" val="238405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C501-F0F8-4ECD-AA9E-788B4EC7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have evolved…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A1D76-0191-4903-8C98-E996E726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53754"/>
            <a:ext cx="7640170" cy="208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91964-2E5F-443E-A8B7-0DB4A0F7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939729"/>
            <a:ext cx="7640170" cy="22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9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A77BD97-559A-436A-AE7B-CE15FF555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420" y="3429000"/>
            <a:ext cx="5838825" cy="18859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EEE10-657D-4421-9D70-40D29CB6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18217" cy="339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C538C-9D58-48D4-B250-9FB042A05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973" y="0"/>
            <a:ext cx="5587027" cy="2771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DFD23B-A2CB-4D77-959D-49FD32292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919" y="2871717"/>
            <a:ext cx="6029215" cy="1885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A1741C-B236-461F-97D9-71B467907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107" y="3940577"/>
            <a:ext cx="5199726" cy="22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6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FC6D-5811-480A-8A44-22D4FF29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internet worm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D2CE-6E58-4ED3-BBA8-4ED624C99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Internet worm</a:t>
            </a:r>
          </a:p>
          <a:p>
            <a:r>
              <a:rPr lang="en-US" dirty="0"/>
              <a:t>Designed by Robert Morris</a:t>
            </a:r>
          </a:p>
          <a:p>
            <a:r>
              <a:rPr lang="en-US" dirty="0"/>
              <a:t> A grad student experimented (in the lab) with self-spreading malware </a:t>
            </a:r>
          </a:p>
          <a:p>
            <a:r>
              <a:rPr lang="en-US" dirty="0"/>
              <a:t> It got out of control.</a:t>
            </a:r>
          </a:p>
          <a:p>
            <a:r>
              <a:rPr lang="en-US" dirty="0"/>
              <a:t>Morris Worm is the first known ‘Distributed Denial of Service (DDoS)’ cyber attack</a:t>
            </a:r>
          </a:p>
          <a:p>
            <a:r>
              <a:rPr lang="en-US" dirty="0"/>
              <a:t>He was sentenced to </a:t>
            </a:r>
            <a:r>
              <a:rPr lang="en-US" b="1" dirty="0"/>
              <a:t>3 years</a:t>
            </a:r>
            <a:r>
              <a:rPr lang="en-US" dirty="0"/>
              <a:t> probation, </a:t>
            </a:r>
            <a:r>
              <a:rPr lang="en-US" b="1" dirty="0"/>
              <a:t>400hours</a:t>
            </a:r>
            <a:r>
              <a:rPr lang="en-US" dirty="0"/>
              <a:t> of community service and $</a:t>
            </a:r>
            <a:r>
              <a:rPr lang="en-US" b="1" dirty="0"/>
              <a:t>10,000</a:t>
            </a:r>
            <a:r>
              <a:rPr lang="en-US" dirty="0"/>
              <a:t> fine.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E860D-BBE0-454F-B34F-20E9EECD1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12"/>
          <a:stretch/>
        </p:blipFill>
        <p:spPr>
          <a:xfrm>
            <a:off x="7019925" y="204295"/>
            <a:ext cx="5172075" cy="18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A369-BBCC-4856-B0CE-C738DD3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Hack: Sarah Palin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8F4D-F67E-452D-8372-AFD003C1F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Guy wants to mess with Sarah Palin’s campaign</a:t>
            </a:r>
          </a:p>
          <a:p>
            <a:r>
              <a:rPr lang="en-US" dirty="0"/>
              <a:t> Tries logging into her Yahoo Mail account, sees her security questions…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80A38-89B5-4FBC-AFF6-BC670549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029" y="1625645"/>
            <a:ext cx="1647825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2B78C-97FE-44AF-8A7C-59E8F5C6F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957856"/>
            <a:ext cx="81343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4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DDE0-97B9-49DD-BCB6-5B03CFB7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Palin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E8F65-CCAA-4F8F-B1F1-AD04C3EB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53754"/>
            <a:ext cx="78390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8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DDE0-97B9-49DD-BCB6-5B03CFB7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Palin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7AA27-8539-415F-91B6-3971E2F8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46" y="1814856"/>
            <a:ext cx="82677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9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DDE0-97B9-49DD-BCB6-5B03CFB7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Palin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DA367-DE5F-43F3-8CE4-70EC34BA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1" y="2014881"/>
            <a:ext cx="79533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DDE0-97B9-49DD-BCB6-5B03CFB7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Palin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25E1E-9931-4A60-908F-45226F0E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56577"/>
            <a:ext cx="83248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7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44CB-CED4-426E-9EDF-9EA732B1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85C62A5-4762-47E1-9C67-2F4169ACBE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15157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657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DDE0-97B9-49DD-BCB6-5B03CFB7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5064"/>
            <a:ext cx="3219855" cy="1049235"/>
          </a:xfrm>
        </p:spPr>
        <p:txBody>
          <a:bodyPr/>
          <a:lstStyle/>
          <a:p>
            <a:r>
              <a:rPr lang="en-US" dirty="0"/>
              <a:t>Sarah Palin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2BAA0-6348-44CD-AD54-33DD51DED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65" y="107004"/>
            <a:ext cx="9226280" cy="60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70DD-D8B6-4E9B-867D-7E01B941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Palin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4E91C-51D6-4E24-A31E-49B202316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7207" y="-20639"/>
            <a:ext cx="2621236" cy="6074119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C8D1C1-6073-46BE-8EBB-8919967533FB}"/>
              </a:ext>
            </a:extLst>
          </p:cNvPr>
          <p:cNvSpPr txBox="1">
            <a:spLocks/>
          </p:cNvSpPr>
          <p:nvPr/>
        </p:nvSpPr>
        <p:spPr>
          <a:xfrm>
            <a:off x="354299" y="1853754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Sentenced to 1 year in federal prison.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2012, someone hacks Mitt Romney’s email account </a:t>
            </a:r>
          </a:p>
          <a:p>
            <a:r>
              <a:rPr lang="en-US" dirty="0"/>
              <a:t> … by guessing the name of his pet dog</a:t>
            </a:r>
          </a:p>
        </p:txBody>
      </p:sp>
    </p:spTree>
    <p:extLst>
      <p:ext uri="{BB962C8B-B14F-4D97-AF65-F5344CB8AC3E}">
        <p14:creationId xmlns:p14="http://schemas.microsoft.com/office/powerpoint/2010/main" val="225275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4C6E-690F-44A5-ABC9-9690FEB9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defend threats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09F4-D991-404C-8C0A-6A0621E3A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High-level goal is </a:t>
            </a:r>
            <a:r>
              <a:rPr lang="en-US" b="1" dirty="0"/>
              <a:t>risk management</a:t>
            </a:r>
            <a:r>
              <a:rPr lang="en-US" dirty="0"/>
              <a:t>, not bulletproof </a:t>
            </a:r>
            <a:r>
              <a:rPr lang="en-US" b="1" dirty="0"/>
              <a:t>protection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Much of the effort concerns </a:t>
            </a:r>
            <a:r>
              <a:rPr lang="en-US" b="1" dirty="0"/>
              <a:t>raising</a:t>
            </a:r>
            <a:r>
              <a:rPr lang="en-US" dirty="0"/>
              <a:t> the </a:t>
            </a:r>
            <a:r>
              <a:rPr lang="en-US" b="1" dirty="0"/>
              <a:t>bar</a:t>
            </a:r>
            <a:r>
              <a:rPr lang="en-US" dirty="0"/>
              <a:t> and </a:t>
            </a:r>
            <a:r>
              <a:rPr lang="en-US" b="1" dirty="0"/>
              <a:t>trading off resources </a:t>
            </a:r>
          </a:p>
          <a:p>
            <a:pPr lvl="2"/>
            <a:r>
              <a:rPr lang="en-US" dirty="0"/>
              <a:t>How to wisely spend your </a:t>
            </a:r>
            <a:r>
              <a:rPr lang="en-US" b="1" dirty="0"/>
              <a:t>time</a:t>
            </a:r>
            <a:r>
              <a:rPr lang="en-US" dirty="0"/>
              <a:t> &amp; </a:t>
            </a:r>
            <a:r>
              <a:rPr lang="en-US" b="1" dirty="0"/>
              <a:t>money</a:t>
            </a:r>
            <a:r>
              <a:rPr lang="en-US" dirty="0"/>
              <a:t>? </a:t>
            </a:r>
          </a:p>
          <a:p>
            <a:r>
              <a:rPr lang="en-US" dirty="0"/>
              <a:t> Key notion of threat model: </a:t>
            </a:r>
          </a:p>
          <a:p>
            <a:pPr lvl="1"/>
            <a:r>
              <a:rPr lang="en-US" dirty="0"/>
              <a:t>What you are </a:t>
            </a:r>
            <a:r>
              <a:rPr lang="en-US" b="1" dirty="0"/>
              <a:t>defending against, determines</a:t>
            </a:r>
            <a:r>
              <a:rPr lang="en-US" dirty="0"/>
              <a:t> which </a:t>
            </a:r>
            <a:r>
              <a:rPr lang="en-US" b="1" dirty="0"/>
              <a:t>defenses</a:t>
            </a:r>
            <a:r>
              <a:rPr lang="en-US" dirty="0"/>
              <a:t> are </a:t>
            </a:r>
            <a:r>
              <a:rPr lang="en-US" b="1" dirty="0"/>
              <a:t>worthwhile</a:t>
            </a:r>
          </a:p>
        </p:txBody>
      </p:sp>
    </p:spTree>
    <p:extLst>
      <p:ext uri="{BB962C8B-B14F-4D97-AF65-F5344CB8AC3E}">
        <p14:creationId xmlns:p14="http://schemas.microsoft.com/office/powerpoint/2010/main" val="1812250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B6AD-E592-40C2-9E07-4BE7699A8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1982E-0E81-4CC1-A39A-D27A9DCC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model</a:t>
            </a:r>
          </a:p>
          <a:p>
            <a:pPr lvl="1"/>
            <a:r>
              <a:rPr lang="en-US" b="1" dirty="0"/>
              <a:t>Assets</a:t>
            </a:r>
            <a:r>
              <a:rPr lang="en-US" dirty="0"/>
              <a:t>: what you want to </a:t>
            </a:r>
            <a:r>
              <a:rPr lang="en-US" b="1" dirty="0"/>
              <a:t>protect</a:t>
            </a:r>
          </a:p>
          <a:p>
            <a:pPr lvl="1"/>
            <a:r>
              <a:rPr lang="en-US" b="1" dirty="0"/>
              <a:t>Threats</a:t>
            </a:r>
            <a:r>
              <a:rPr lang="en-US" dirty="0"/>
              <a:t>: what could </a:t>
            </a:r>
            <a:r>
              <a:rPr lang="en-US" b="1" dirty="0"/>
              <a:t>damage</a:t>
            </a:r>
            <a:r>
              <a:rPr lang="en-US" dirty="0"/>
              <a:t> your </a:t>
            </a:r>
            <a:r>
              <a:rPr lang="en-US" b="1" dirty="0"/>
              <a:t>assets</a:t>
            </a:r>
            <a:r>
              <a:rPr lang="en-US" dirty="0"/>
              <a:t> </a:t>
            </a:r>
          </a:p>
          <a:p>
            <a:r>
              <a:rPr lang="en-US" dirty="0"/>
              <a:t>The goal is ensuring </a:t>
            </a:r>
            <a:r>
              <a:rPr lang="en-US" b="1" dirty="0"/>
              <a:t>threats</a:t>
            </a:r>
            <a:r>
              <a:rPr lang="en-US" dirty="0"/>
              <a:t> don’t damage </a:t>
            </a:r>
            <a:r>
              <a:rPr lang="en-US" b="1" dirty="0"/>
              <a:t>assets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57B-402A-433E-A0D1-E2D6061D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Air travel Scenario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50DC32-69B6-4CB7-AC45-70BE29F2B7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741802"/>
              </p:ext>
            </p:extLst>
          </p:nvPr>
        </p:nvGraphicFramePr>
        <p:xfrm>
          <a:off x="1450975" y="2016124"/>
          <a:ext cx="9604374" cy="3485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7">
                  <a:extLst>
                    <a:ext uri="{9D8B030D-6E8A-4147-A177-3AD203B41FA5}">
                      <a16:colId xmlns:a16="http://schemas.microsoft.com/office/drawing/2014/main" val="3655433137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1503808494"/>
                    </a:ext>
                  </a:extLst>
                </a:gridCol>
              </a:tblGrid>
              <a:tr h="613160">
                <a:tc>
                  <a:txBody>
                    <a:bodyPr/>
                    <a:lstStyle/>
                    <a:p>
                      <a:r>
                        <a:rPr lang="fr-FR" dirty="0"/>
                        <a:t>Assets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17105"/>
                  </a:ext>
                </a:extLst>
              </a:tr>
              <a:tr h="287261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/>
                        <a:t>Passengers</a:t>
                      </a:r>
                      <a:endParaRPr lang="fr-F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Crew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 err="1"/>
                        <a:t>Luggage</a:t>
                      </a:r>
                      <a:r>
                        <a:rPr lang="fr-FR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/>
                        <a:t>Aircraft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Engine failure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Pilot failure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Traffic Control </a:t>
                      </a:r>
                      <a:r>
                        <a:rPr lang="en-US" dirty="0"/>
                        <a:t>failure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Ice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0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43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57B-402A-433E-A0D1-E2D6061D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Air travel Scenario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50DC32-69B6-4CB7-AC45-70BE29F2B7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835714"/>
              </p:ext>
            </p:extLst>
          </p:nvPr>
        </p:nvGraphicFramePr>
        <p:xfrm>
          <a:off x="1450975" y="2016124"/>
          <a:ext cx="9604374" cy="3485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7">
                  <a:extLst>
                    <a:ext uri="{9D8B030D-6E8A-4147-A177-3AD203B41FA5}">
                      <a16:colId xmlns:a16="http://schemas.microsoft.com/office/drawing/2014/main" val="3655433137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1503808494"/>
                    </a:ext>
                  </a:extLst>
                </a:gridCol>
              </a:tblGrid>
              <a:tr h="704879">
                <a:tc>
                  <a:txBody>
                    <a:bodyPr/>
                    <a:lstStyle/>
                    <a:p>
                      <a:r>
                        <a:rPr lang="en-US" dirty="0"/>
                        <a:t>Threats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Safety measures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17105"/>
                  </a:ext>
                </a:extLst>
              </a:tr>
              <a:tr h="278089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Engine</a:t>
                      </a:r>
                      <a:r>
                        <a:rPr lang="en-US" dirty="0"/>
                        <a:t> failure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Pilot</a:t>
                      </a:r>
                      <a:r>
                        <a:rPr lang="en-US" dirty="0"/>
                        <a:t> failure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ATC</a:t>
                      </a:r>
                      <a:r>
                        <a:rPr lang="en-US" dirty="0"/>
                        <a:t> failure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Wind</a:t>
                      </a:r>
                      <a:r>
                        <a:rPr lang="en-US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Two</a:t>
                      </a:r>
                      <a:r>
                        <a:rPr lang="en-US" dirty="0"/>
                        <a:t> or more </a:t>
                      </a:r>
                      <a:r>
                        <a:rPr lang="en-US" b="1" dirty="0"/>
                        <a:t>engines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maintenance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</a:t>
                      </a:r>
                      <a:r>
                        <a:rPr lang="en-US" b="1" dirty="0"/>
                        <a:t>Two</a:t>
                      </a:r>
                      <a:r>
                        <a:rPr lang="en-US" dirty="0"/>
                        <a:t> or more pilots, </a:t>
                      </a:r>
                      <a:r>
                        <a:rPr lang="en-US" b="1" dirty="0"/>
                        <a:t>rest</a:t>
                      </a:r>
                      <a:r>
                        <a:rPr lang="en-US" dirty="0"/>
                        <a:t> periods, </a:t>
                      </a:r>
                      <a:r>
                        <a:rPr lang="en-US" b="1" dirty="0"/>
                        <a:t>checklists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Multiple communication </a:t>
                      </a:r>
                      <a:r>
                        <a:rPr lang="en-US" b="1" dirty="0"/>
                        <a:t>protocols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automated</a:t>
                      </a:r>
                      <a:r>
                        <a:rPr lang="en-US" dirty="0"/>
                        <a:t> collision avoidance systems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Multiple </a:t>
                      </a:r>
                      <a:r>
                        <a:rPr lang="en-US" b="1" dirty="0"/>
                        <a:t>runways</a:t>
                      </a:r>
                      <a:r>
                        <a:rPr lang="en-US" dirty="0"/>
                        <a:t>, weather </a:t>
                      </a:r>
                      <a:r>
                        <a:rPr lang="en-US" b="1" dirty="0"/>
                        <a:t>forecasting</a:t>
                      </a:r>
                      <a:r>
                        <a:rPr lang="en-US" dirty="0"/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Aircraft </a:t>
                      </a:r>
                      <a:r>
                        <a:rPr lang="en-US" b="1" dirty="0"/>
                        <a:t>deicing</a:t>
                      </a:r>
                      <a:r>
                        <a:rPr lang="en-US" dirty="0"/>
                        <a:t>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0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801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857F-AA18-4DA9-8D84-E892D3B9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vs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3DC2-9FFB-4138-8E0B-7B5151B35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threat to air travel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Terrorism</a:t>
            </a:r>
          </a:p>
          <a:p>
            <a:r>
              <a:rPr lang="en-US" dirty="0"/>
              <a:t> This type of threat is called an </a:t>
            </a:r>
            <a:r>
              <a:rPr lang="en-US" b="1" dirty="0"/>
              <a:t>attacker</a:t>
            </a:r>
          </a:p>
          <a:p>
            <a:pPr lvl="1"/>
            <a:r>
              <a:rPr lang="en-US" b="1" dirty="0"/>
              <a:t>Intelligent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Motivated</a:t>
            </a:r>
          </a:p>
          <a:p>
            <a:r>
              <a:rPr lang="en-US" dirty="0"/>
              <a:t> Security is like </a:t>
            </a:r>
            <a:r>
              <a:rPr lang="en-US" b="1" dirty="0"/>
              <a:t>safety</a:t>
            </a:r>
            <a:r>
              <a:rPr lang="en-US" dirty="0"/>
              <a:t>, but it deals with </a:t>
            </a:r>
            <a:r>
              <a:rPr lang="en-US" b="1" dirty="0"/>
              <a:t>attackers</a:t>
            </a:r>
            <a:r>
              <a:rPr lang="en-US" dirty="0"/>
              <a:t> </a:t>
            </a:r>
          </a:p>
          <a:p>
            <a:r>
              <a:rPr lang="en-US" dirty="0"/>
              <a:t> Defending against </a:t>
            </a:r>
            <a:r>
              <a:rPr lang="en-US" b="1" dirty="0"/>
              <a:t>attackers</a:t>
            </a:r>
            <a:r>
              <a:rPr lang="en-US" dirty="0"/>
              <a:t> is more difficult than mitigating </a:t>
            </a:r>
            <a:r>
              <a:rPr lang="en-US" b="1" dirty="0"/>
              <a:t>natural</a:t>
            </a:r>
            <a:r>
              <a:rPr lang="en-US" dirty="0"/>
              <a:t> </a:t>
            </a:r>
            <a:r>
              <a:rPr lang="en-US" b="1" dirty="0"/>
              <a:t>threats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37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2AFF-5A0A-4623-A886-C6A64494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3AD3-EB32-42F9-9475-22472B749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65540"/>
          </a:xfrm>
        </p:spPr>
        <p:txBody>
          <a:bodyPr>
            <a:normAutofit/>
          </a:bodyPr>
          <a:lstStyle/>
          <a:p>
            <a:r>
              <a:rPr lang="en-US" dirty="0"/>
              <a:t>Evaluate </a:t>
            </a:r>
            <a:r>
              <a:rPr lang="en-US" b="1" dirty="0"/>
              <a:t>risk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Capabilities</a:t>
            </a:r>
            <a:r>
              <a:rPr lang="en-US" dirty="0"/>
              <a:t> of attackers</a:t>
            </a:r>
          </a:p>
          <a:p>
            <a:pPr lvl="1"/>
            <a:r>
              <a:rPr lang="en-US" dirty="0"/>
              <a:t> Likelihood of obtaining such </a:t>
            </a:r>
            <a:r>
              <a:rPr lang="en-US" b="1" dirty="0"/>
              <a:t>capabilities</a:t>
            </a:r>
          </a:p>
          <a:p>
            <a:r>
              <a:rPr lang="en-US" dirty="0"/>
              <a:t> Identify defenses</a:t>
            </a:r>
          </a:p>
          <a:p>
            <a:pPr lvl="1"/>
            <a:r>
              <a:rPr lang="en-US" dirty="0"/>
              <a:t> Develop </a:t>
            </a:r>
            <a:r>
              <a:rPr lang="en-US" b="1" dirty="0"/>
              <a:t>risk mitigation </a:t>
            </a:r>
            <a:r>
              <a:rPr lang="en-US" dirty="0"/>
              <a:t>measures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Assess cost </a:t>
            </a:r>
            <a:r>
              <a:rPr lang="en-US" dirty="0"/>
              <a:t>of such measures</a:t>
            </a:r>
          </a:p>
          <a:p>
            <a:r>
              <a:rPr lang="en-US" dirty="0"/>
              <a:t> Manage risk </a:t>
            </a:r>
          </a:p>
          <a:p>
            <a:pPr lvl="1"/>
            <a:r>
              <a:rPr lang="en-US" dirty="0"/>
              <a:t> Implement specific </a:t>
            </a:r>
            <a:r>
              <a:rPr lang="en-US" b="1" dirty="0"/>
              <a:t>defenses</a:t>
            </a:r>
            <a:r>
              <a:rPr lang="en-US" dirty="0"/>
              <a:t> considering </a:t>
            </a:r>
            <a:r>
              <a:rPr lang="en-US" b="1" dirty="0"/>
              <a:t>risk</a:t>
            </a:r>
            <a:r>
              <a:rPr lang="en-US" dirty="0"/>
              <a:t> and </a:t>
            </a:r>
            <a:r>
              <a:rPr lang="en-US" b="1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4215542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Security Goals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452617" y="3531204"/>
            <a:ext cx="417147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 dirty="0"/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3D49D0-7B82-417D-A00B-348C580F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321" y="641281"/>
            <a:ext cx="6116869" cy="47556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/>
              <a:t>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130" y="1853754"/>
            <a:ext cx="8229600" cy="398226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Confidentiality </a:t>
            </a:r>
            <a:r>
              <a:rPr lang="en-US" dirty="0"/>
              <a:t>is the avoidance of the </a:t>
            </a:r>
            <a:r>
              <a:rPr lang="en-US" b="1" dirty="0"/>
              <a:t>unauthorized</a:t>
            </a:r>
            <a:r>
              <a:rPr lang="en-US" dirty="0"/>
              <a:t> disclosure of information. </a:t>
            </a:r>
          </a:p>
          <a:p>
            <a:pPr lvl="1"/>
            <a:r>
              <a:rPr lang="en-US" dirty="0"/>
              <a:t>confidentiality involves the protection of </a:t>
            </a:r>
            <a:r>
              <a:rPr lang="en-US" b="1" dirty="0"/>
              <a:t>data</a:t>
            </a:r>
            <a:r>
              <a:rPr lang="en-US" dirty="0"/>
              <a:t>, </a:t>
            </a:r>
            <a:r>
              <a:rPr lang="en-US" u="sng" dirty="0"/>
              <a:t>providing access for those who are </a:t>
            </a:r>
            <a:r>
              <a:rPr lang="en-US" b="1" u="sng" dirty="0"/>
              <a:t>allowed</a:t>
            </a:r>
            <a:r>
              <a:rPr lang="en-US" u="sng" dirty="0"/>
              <a:t> </a:t>
            </a:r>
            <a:r>
              <a:rPr lang="en-US" dirty="0"/>
              <a:t>to see it while </a:t>
            </a:r>
            <a:r>
              <a:rPr lang="en-US" b="1" u="sng" dirty="0"/>
              <a:t>disallowing</a:t>
            </a:r>
            <a:r>
              <a:rPr lang="en-US" u="sng" dirty="0"/>
              <a:t> others from learning anything about its content</a:t>
            </a:r>
            <a:r>
              <a:rPr lang="en-US" dirty="0"/>
              <a:t>.</a:t>
            </a:r>
          </a:p>
          <a:p>
            <a:r>
              <a:rPr lang="en-US" dirty="0"/>
              <a:t>Keeping </a:t>
            </a:r>
            <a:r>
              <a:rPr lang="en-US" b="1" dirty="0"/>
              <a:t>information secret </a:t>
            </a:r>
            <a:r>
              <a:rPr lang="en-US" dirty="0"/>
              <a:t>is often at the heart of information security, and this concept, in fact, predates computer. </a:t>
            </a:r>
          </a:p>
          <a:p>
            <a:pPr lvl="1"/>
            <a:r>
              <a:rPr lang="en-US" dirty="0"/>
              <a:t>E.g. Julius Caesar – Caesar Cipher </a:t>
            </a:r>
          </a:p>
          <a:p>
            <a:pPr lvl="1"/>
            <a:r>
              <a:rPr lang="en-US" dirty="0"/>
              <a:t>Nowadays, achieving conﬁdentiality is more of a challenge</a:t>
            </a:r>
          </a:p>
          <a:p>
            <a:r>
              <a:rPr lang="en-US" i="1" dirty="0"/>
              <a:t>Additional tools needed for protecting </a:t>
            </a:r>
            <a:r>
              <a:rPr lang="en-US" b="1" i="1" dirty="0"/>
              <a:t>sensitive information</a:t>
            </a:r>
            <a:r>
              <a:rPr lang="en-US" i="1" dirty="0"/>
              <a:t>, any ideas?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2743-ACD0-4AC3-8938-6594EC59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Course Staff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6201A3-E9BC-4F77-96D5-872090BF0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216606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868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Tools for Confidentiality</a:t>
            </a:r>
            <a:endParaRPr lang="en-US" dirty="0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649" y="2015732"/>
            <a:ext cx="4733144" cy="3450613"/>
          </a:xfrm>
        </p:spPr>
        <p:txBody>
          <a:bodyPr>
            <a:normAutofit/>
          </a:bodyPr>
          <a:lstStyle/>
          <a:p>
            <a:r>
              <a:rPr lang="en-US" b="1" dirty="0"/>
              <a:t>Encryption: </a:t>
            </a:r>
            <a:r>
              <a:rPr lang="en-US" dirty="0"/>
              <a:t>the transformation of information using a </a:t>
            </a:r>
            <a:r>
              <a:rPr lang="en-US" b="1" dirty="0"/>
              <a:t>secret</a:t>
            </a:r>
            <a:r>
              <a:rPr lang="en-US" dirty="0"/>
              <a:t>, called </a:t>
            </a:r>
            <a:r>
              <a:rPr lang="en-US" u="sng" dirty="0"/>
              <a:t>an </a:t>
            </a:r>
            <a:r>
              <a:rPr lang="en-US" b="1" u="sng" dirty="0"/>
              <a:t>encryption key</a:t>
            </a:r>
            <a:r>
              <a:rPr lang="en-US" dirty="0"/>
              <a:t>, so that the transformed information can only be read using another </a:t>
            </a:r>
            <a:r>
              <a:rPr lang="en-US" b="1" dirty="0"/>
              <a:t>secret</a:t>
            </a:r>
            <a:r>
              <a:rPr lang="en-US" dirty="0"/>
              <a:t>, called the </a:t>
            </a:r>
            <a:r>
              <a:rPr lang="en-US" u="sng" dirty="0"/>
              <a:t>decryption key </a:t>
            </a:r>
            <a:r>
              <a:rPr lang="en-US" dirty="0"/>
              <a:t>(which may, in some cases, be the same as the encryption key).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E73B8-5423-4F1B-BD41-FA283A21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01" y="804520"/>
            <a:ext cx="6400800" cy="4384991"/>
          </a:xfrm>
          <a:prstGeom prst="rect">
            <a:avLst/>
          </a:prstGeom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Tools for Confidentiality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833" y="2018413"/>
            <a:ext cx="5709048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b="1" dirty="0"/>
              <a:t>Authentication</a:t>
            </a:r>
            <a:r>
              <a:rPr lang="en-US" sz="1500" b="1" u="sng" dirty="0"/>
              <a:t>: </a:t>
            </a:r>
            <a:r>
              <a:rPr lang="en-US" sz="1500" u="sng" dirty="0"/>
              <a:t>the determination of the identity, validating that users are whom they claim to be</a:t>
            </a:r>
            <a:r>
              <a:rPr lang="en-US" sz="1500" dirty="0"/>
              <a:t>. This determination can be done in a number of different ways, but it is usually based on a combination of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something the person has (like a smart card or a radio key fob storing secret keys),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something the person knows (like a password), 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something the person is (like a human with a fingerprint). 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sz="1300" dirty="0"/>
          </a:p>
          <a:p>
            <a:pPr lvl="2">
              <a:lnSpc>
                <a:spcPct val="110000"/>
              </a:lnSpc>
            </a:pPr>
            <a:endParaRPr lang="en-US" sz="1300" dirty="0"/>
          </a:p>
          <a:p>
            <a:pPr lvl="2">
              <a:lnSpc>
                <a:spcPct val="110000"/>
              </a:lnSpc>
            </a:pPr>
            <a:r>
              <a:rPr lang="en-US" sz="1500" i="1" dirty="0"/>
              <a:t> what is multi-factor authentication (MFA)?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E46AC-0943-4DDD-AE59-11FC95E3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717" y="1847088"/>
            <a:ext cx="5904756" cy="34506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Tools for Confidentiality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788" y="2015732"/>
            <a:ext cx="7557796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b="1" dirty="0"/>
              <a:t>Access control (authorization): rules</a:t>
            </a:r>
            <a:r>
              <a:rPr lang="en-US" sz="1700" dirty="0"/>
              <a:t> and </a:t>
            </a:r>
            <a:r>
              <a:rPr lang="en-US" sz="1700" b="1" dirty="0"/>
              <a:t>policies</a:t>
            </a:r>
            <a:r>
              <a:rPr lang="en-US" sz="1700" dirty="0"/>
              <a:t> that </a:t>
            </a:r>
            <a:r>
              <a:rPr lang="en-US" sz="1700" b="1" dirty="0"/>
              <a:t>grants</a:t>
            </a:r>
            <a:r>
              <a:rPr lang="en-US" sz="1700" dirty="0"/>
              <a:t> or </a:t>
            </a:r>
            <a:r>
              <a:rPr lang="en-US" sz="1700" b="1" dirty="0"/>
              <a:t>denies users (systems) access </a:t>
            </a:r>
            <a:r>
              <a:rPr lang="en-US" sz="1700" dirty="0"/>
              <a:t>to </a:t>
            </a:r>
            <a:r>
              <a:rPr lang="en-US" sz="1700" b="1" dirty="0"/>
              <a:t>specific resource/function. 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It could be determined </a:t>
            </a:r>
            <a:r>
              <a:rPr lang="en-US" sz="1700" u="sng" dirty="0"/>
              <a:t>by </a:t>
            </a:r>
            <a:r>
              <a:rPr lang="en-US" sz="1700" b="1" u="sng" dirty="0"/>
              <a:t>identity</a:t>
            </a:r>
            <a:r>
              <a:rPr lang="en-US" sz="1700" dirty="0"/>
              <a:t>, such as a person’s </a:t>
            </a:r>
            <a:r>
              <a:rPr lang="en-US" sz="1700" b="1" dirty="0"/>
              <a:t>name</a:t>
            </a:r>
            <a:r>
              <a:rPr lang="en-US" sz="1700" dirty="0"/>
              <a:t> or a computer’s </a:t>
            </a:r>
            <a:r>
              <a:rPr lang="en-US" sz="1700" b="1" dirty="0"/>
              <a:t>serial</a:t>
            </a:r>
            <a:r>
              <a:rPr lang="en-US" sz="1700" dirty="0"/>
              <a:t> number, or </a:t>
            </a:r>
            <a:r>
              <a:rPr lang="en-US" sz="1700" u="sng" dirty="0"/>
              <a:t>by a </a:t>
            </a:r>
            <a:r>
              <a:rPr lang="en-US" sz="1700" b="1" u="sng" dirty="0"/>
              <a:t>role</a:t>
            </a:r>
            <a:r>
              <a:rPr lang="en-US" sz="1700" u="sng" dirty="0"/>
              <a:t> </a:t>
            </a:r>
            <a:r>
              <a:rPr lang="en-US" sz="1700" dirty="0"/>
              <a:t>that a person has, such as being a </a:t>
            </a:r>
            <a:r>
              <a:rPr lang="en-US" sz="1700" b="1" dirty="0"/>
              <a:t>manager</a:t>
            </a:r>
            <a:r>
              <a:rPr lang="en-US" sz="1700" dirty="0"/>
              <a:t> or a computer </a:t>
            </a:r>
            <a:r>
              <a:rPr lang="en-US" sz="1700" b="1" dirty="0"/>
              <a:t>security</a:t>
            </a:r>
            <a:r>
              <a:rPr lang="en-US" sz="1700" dirty="0"/>
              <a:t> </a:t>
            </a:r>
            <a:r>
              <a:rPr lang="en-US" sz="1700" b="1" dirty="0"/>
              <a:t>specialist</a:t>
            </a:r>
            <a:r>
              <a:rPr lang="en-US" sz="1700" dirty="0"/>
              <a:t>.</a:t>
            </a:r>
          </a:p>
          <a:p>
            <a:pPr lvl="2">
              <a:lnSpc>
                <a:spcPct val="110000"/>
              </a:lnSpc>
            </a:pPr>
            <a:r>
              <a:rPr lang="en-US" sz="1500" i="1" dirty="0"/>
              <a:t>What’s the difference between authorization and authentication? Which one do you think should comes first (give an example)? </a:t>
            </a:r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C3A39986-5D67-44B9-A3CF-B6B62ABFD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8971" y="805583"/>
            <a:ext cx="3713585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Physical security: </a:t>
            </a:r>
            <a:r>
              <a:rPr lang="en-US" dirty="0"/>
              <a:t>the establishment of </a:t>
            </a:r>
            <a:r>
              <a:rPr lang="en-US" b="1" dirty="0"/>
              <a:t>physical barriers</a:t>
            </a:r>
            <a:r>
              <a:rPr lang="en-US" dirty="0"/>
              <a:t> to </a:t>
            </a:r>
            <a:r>
              <a:rPr lang="en-US" b="1" dirty="0"/>
              <a:t>limit</a:t>
            </a:r>
            <a:r>
              <a:rPr lang="en-US" dirty="0"/>
              <a:t> </a:t>
            </a:r>
            <a:r>
              <a:rPr lang="en-US" b="1" dirty="0"/>
              <a:t>access</a:t>
            </a:r>
            <a:r>
              <a:rPr lang="en-US" dirty="0"/>
              <a:t> to protected </a:t>
            </a:r>
            <a:r>
              <a:rPr lang="en-US" b="1" dirty="0"/>
              <a:t>computational resources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Such barriers include </a:t>
            </a:r>
            <a:r>
              <a:rPr lang="en-US" b="1" u="sng" dirty="0"/>
              <a:t>locks</a:t>
            </a:r>
            <a:r>
              <a:rPr lang="en-US" dirty="0"/>
              <a:t> on cabinets and doors, the placement of computers in </a:t>
            </a:r>
            <a:r>
              <a:rPr lang="en-US" b="1" u="sng" dirty="0"/>
              <a:t>windowless</a:t>
            </a:r>
            <a:r>
              <a:rPr lang="en-US" u="sng" dirty="0"/>
              <a:t> </a:t>
            </a:r>
            <a:r>
              <a:rPr lang="en-US" b="1" u="sng" dirty="0"/>
              <a:t>rooms</a:t>
            </a:r>
            <a:r>
              <a:rPr lang="en-US" dirty="0"/>
              <a:t>, the use of </a:t>
            </a:r>
            <a:r>
              <a:rPr lang="en-US" b="1" u="sng" dirty="0"/>
              <a:t>sound dampening materials</a:t>
            </a:r>
            <a:r>
              <a:rPr lang="en-US" dirty="0"/>
              <a:t>, and even the construction of buildings or rooms with walls incorporating </a:t>
            </a:r>
            <a:r>
              <a:rPr lang="en-US" b="1" u="sng" dirty="0"/>
              <a:t>copper</a:t>
            </a:r>
            <a:r>
              <a:rPr lang="en-US" u="sng" dirty="0"/>
              <a:t> </a:t>
            </a:r>
            <a:r>
              <a:rPr lang="en-US" b="1" u="sng" dirty="0"/>
              <a:t>meshes</a:t>
            </a:r>
            <a:r>
              <a:rPr lang="en-US" u="sng" dirty="0"/>
              <a:t> </a:t>
            </a:r>
            <a:r>
              <a:rPr lang="en-US" dirty="0"/>
              <a:t>(called </a:t>
            </a:r>
            <a:r>
              <a:rPr lang="en-US" b="1" dirty="0"/>
              <a:t>Faraday cages) </a:t>
            </a:r>
            <a:r>
              <a:rPr lang="en-US" dirty="0"/>
              <a:t>so that electromagnetic signals cannot enter or exit the enclosure.</a:t>
            </a:r>
          </a:p>
        </p:txBody>
      </p:sp>
      <p:pic>
        <p:nvPicPr>
          <p:cNvPr id="2050" name="Picture 2" descr="Eufy Security Smart Lock Touch review: Eufy's first smart lock is a little  too rough around the edges | TechHive">
            <a:extLst>
              <a:ext uri="{FF2B5EF4-FFF2-40B4-BE49-F238E27FC236}">
                <a16:creationId xmlns:a16="http://schemas.microsoft.com/office/drawing/2014/main" id="{497479BB-DEE6-4BBE-A9AF-788EE192E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09" y="4458144"/>
            <a:ext cx="3048811" cy="159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Integrity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846025"/>
            <a:ext cx="9573491" cy="426414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/>
              <a:t>Integrity: </a:t>
            </a:r>
            <a:r>
              <a:rPr lang="en-US" sz="1600" dirty="0"/>
              <a:t>the property that information has not be </a:t>
            </a:r>
            <a:r>
              <a:rPr lang="en-US" sz="1600" b="1" dirty="0"/>
              <a:t>altered</a:t>
            </a:r>
            <a:r>
              <a:rPr lang="en-US" sz="1600" dirty="0"/>
              <a:t> in an </a:t>
            </a:r>
            <a:r>
              <a:rPr lang="en-US" sz="1600" b="1" dirty="0"/>
              <a:t>unauthorized</a:t>
            </a:r>
            <a:r>
              <a:rPr lang="en-US" sz="1600" dirty="0"/>
              <a:t> way.</a:t>
            </a:r>
          </a:p>
          <a:p>
            <a:pPr lvl="1">
              <a:lnSpc>
                <a:spcPct val="110000"/>
              </a:lnSpc>
            </a:pPr>
            <a:r>
              <a:rPr lang="am-ET" sz="1400" dirty="0"/>
              <a:t>Data Integrity can be compromised: </a:t>
            </a:r>
          </a:p>
          <a:p>
            <a:pPr lvl="2">
              <a:lnSpc>
                <a:spcPct val="110000"/>
              </a:lnSpc>
            </a:pPr>
            <a:r>
              <a:rPr lang="en-US" sz="1050" dirty="0"/>
              <a:t>B</a:t>
            </a:r>
            <a:r>
              <a:rPr lang="am-ET" sz="1050" dirty="0"/>
              <a:t>i</a:t>
            </a:r>
            <a:r>
              <a:rPr lang="en-US" sz="1050" dirty="0"/>
              <a:t>t</a:t>
            </a:r>
            <a:r>
              <a:rPr lang="am-ET" sz="1050" dirty="0"/>
              <a:t>s </a:t>
            </a:r>
            <a:r>
              <a:rPr lang="en-US" sz="1050" dirty="0"/>
              <a:t>f</a:t>
            </a:r>
            <a:r>
              <a:rPr lang="am-ET" sz="1050" dirty="0"/>
              <a:t>l</a:t>
            </a:r>
            <a:r>
              <a:rPr lang="en-US" sz="1050" dirty="0" err="1"/>
              <a:t>i</a:t>
            </a:r>
            <a:r>
              <a:rPr lang="am-ET" sz="1050" dirty="0"/>
              <a:t>p</a:t>
            </a:r>
            <a:r>
              <a:rPr lang="en-US" sz="1050" dirty="0"/>
              <a:t>p</a:t>
            </a:r>
            <a:r>
              <a:rPr lang="am-ET" sz="1050" dirty="0"/>
              <a:t>e</a:t>
            </a:r>
            <a:r>
              <a:rPr lang="en-US" sz="1050" dirty="0"/>
              <a:t>d</a:t>
            </a:r>
            <a:r>
              <a:rPr lang="am-ET" sz="1050" dirty="0"/>
              <a:t> </a:t>
            </a:r>
            <a:r>
              <a:rPr lang="en-US" sz="1050" dirty="0"/>
              <a:t>b</a:t>
            </a:r>
            <a:r>
              <a:rPr lang="am-ET" sz="1050" dirty="0"/>
              <a:t>e</a:t>
            </a:r>
            <a:r>
              <a:rPr lang="en-US" sz="1050" dirty="0"/>
              <a:t>c</a:t>
            </a:r>
            <a:r>
              <a:rPr lang="am-ET" sz="1050" dirty="0"/>
              <a:t>a</a:t>
            </a:r>
            <a:r>
              <a:rPr lang="en-US" sz="1050" dirty="0"/>
              <a:t>u</a:t>
            </a:r>
            <a:r>
              <a:rPr lang="am-ET" sz="1050" dirty="0"/>
              <a:t>s</a:t>
            </a:r>
            <a:r>
              <a:rPr lang="en-US" sz="1050" dirty="0"/>
              <a:t>e</a:t>
            </a:r>
            <a:r>
              <a:rPr lang="am-ET" sz="1050" dirty="0"/>
              <a:t> </a:t>
            </a:r>
            <a:r>
              <a:rPr lang="en-US" sz="1050" dirty="0"/>
              <a:t>o</a:t>
            </a:r>
            <a:r>
              <a:rPr lang="am-ET" sz="1050" dirty="0"/>
              <a:t>f </a:t>
            </a:r>
            <a:r>
              <a:rPr lang="en-US" sz="1050" dirty="0"/>
              <a:t>E</a:t>
            </a:r>
            <a:r>
              <a:rPr lang="am-ET" sz="1050" dirty="0"/>
              <a:t>M</a:t>
            </a:r>
            <a:r>
              <a:rPr lang="en-US" sz="1050" dirty="0"/>
              <a:t>I</a:t>
            </a:r>
            <a:r>
              <a:rPr lang="am-ET" sz="1050" dirty="0"/>
              <a:t>, </a:t>
            </a:r>
            <a:r>
              <a:rPr lang="en-US" sz="1050" dirty="0"/>
              <a:t>d</a:t>
            </a:r>
            <a:r>
              <a:rPr lang="am-ET" sz="1050" dirty="0"/>
              <a:t>i</a:t>
            </a:r>
            <a:r>
              <a:rPr lang="en-US" sz="1050" dirty="0"/>
              <a:t>s</a:t>
            </a:r>
            <a:r>
              <a:rPr lang="am-ET" sz="1050" dirty="0"/>
              <a:t>k </a:t>
            </a:r>
            <a:r>
              <a:rPr lang="en-US" sz="1050" dirty="0"/>
              <a:t>d</a:t>
            </a:r>
            <a:r>
              <a:rPr lang="am-ET" sz="1050" dirty="0"/>
              <a:t>r</a:t>
            </a:r>
            <a:r>
              <a:rPr lang="en-US" sz="1050" dirty="0" err="1"/>
              <a:t>i</a:t>
            </a:r>
            <a:r>
              <a:rPr lang="am-ET" sz="1050" dirty="0"/>
              <a:t>v</a:t>
            </a:r>
            <a:r>
              <a:rPr lang="en-US" sz="1050" dirty="0"/>
              <a:t>e</a:t>
            </a:r>
            <a:r>
              <a:rPr lang="am-ET" sz="1050" dirty="0"/>
              <a:t> </a:t>
            </a:r>
            <a:r>
              <a:rPr lang="en-US" sz="1050" dirty="0"/>
              <a:t>c</a:t>
            </a:r>
            <a:r>
              <a:rPr lang="am-ET" sz="1050" dirty="0"/>
              <a:t>r</a:t>
            </a:r>
            <a:r>
              <a:rPr lang="en-US" sz="1050" dirty="0"/>
              <a:t>a</a:t>
            </a:r>
            <a:r>
              <a:rPr lang="am-ET" sz="1050" dirty="0"/>
              <a:t>s</a:t>
            </a:r>
            <a:r>
              <a:rPr lang="en-US" sz="1050" dirty="0"/>
              <a:t>h</a:t>
            </a:r>
            <a:r>
              <a:rPr lang="am-ET" sz="1050" dirty="0"/>
              <a:t>, </a:t>
            </a:r>
            <a:r>
              <a:rPr lang="en-US" sz="1050" dirty="0"/>
              <a:t>human error, malware, insider threats, compromised hardware </a:t>
            </a:r>
            <a:r>
              <a:rPr lang="en-US" sz="1050" dirty="0" err="1"/>
              <a:t>etc</a:t>
            </a:r>
            <a:endParaRPr lang="am-ET" sz="1050" dirty="0"/>
          </a:p>
          <a:p>
            <a:pPr>
              <a:lnSpc>
                <a:spcPct val="110000"/>
              </a:lnSpc>
            </a:pPr>
            <a:r>
              <a:rPr lang="en-US" sz="1600" b="1" dirty="0"/>
              <a:t>Tools:</a:t>
            </a:r>
            <a:r>
              <a:rPr lang="en-US" sz="1600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sz="1600" b="1" dirty="0"/>
              <a:t>Backups: </a:t>
            </a:r>
            <a:r>
              <a:rPr lang="en-US" sz="1600" dirty="0"/>
              <a:t>the periodic archiving of data. </a:t>
            </a:r>
            <a:r>
              <a:rPr lang="am-ET" sz="1600" dirty="0"/>
              <a:t>A</a:t>
            </a:r>
            <a:r>
              <a:rPr lang="en-US" sz="1600" dirty="0"/>
              <a:t>l</a:t>
            </a:r>
            <a:r>
              <a:rPr lang="am-ET" sz="1600" dirty="0"/>
              <a:t>t</a:t>
            </a:r>
            <a:r>
              <a:rPr lang="en-US" sz="1600" dirty="0"/>
              <a:t>e</a:t>
            </a:r>
            <a:r>
              <a:rPr lang="am-ET" sz="1600" dirty="0"/>
              <a:t>r</a:t>
            </a:r>
            <a:r>
              <a:rPr lang="en-US" sz="1600" dirty="0"/>
              <a:t>e</a:t>
            </a:r>
            <a:r>
              <a:rPr lang="am-ET" sz="1600" dirty="0"/>
              <a:t>d? -&gt;</a:t>
            </a:r>
            <a:r>
              <a:rPr lang="en-US" sz="1600" dirty="0"/>
              <a:t>R</a:t>
            </a:r>
            <a:r>
              <a:rPr lang="am-ET" sz="1600" dirty="0"/>
              <a:t>e</a:t>
            </a:r>
            <a:r>
              <a:rPr lang="en-US" sz="1600" dirty="0"/>
              <a:t>s</a:t>
            </a:r>
            <a:r>
              <a:rPr lang="am-ET" sz="1600" dirty="0"/>
              <a:t>t</a:t>
            </a:r>
            <a:r>
              <a:rPr lang="en-US" sz="1600" dirty="0"/>
              <a:t>o</a:t>
            </a:r>
            <a:r>
              <a:rPr lang="am-ET" sz="1600" dirty="0"/>
              <a:t>r</a:t>
            </a:r>
            <a:r>
              <a:rPr lang="en-US" sz="1600" dirty="0"/>
              <a:t>e</a:t>
            </a:r>
          </a:p>
          <a:p>
            <a:pPr lvl="1">
              <a:lnSpc>
                <a:spcPct val="110000"/>
              </a:lnSpc>
            </a:pPr>
            <a:r>
              <a:rPr lang="en-US" sz="1600" b="1" dirty="0"/>
              <a:t>Checksums: </a:t>
            </a:r>
            <a:r>
              <a:rPr lang="en-US" sz="1600" dirty="0"/>
              <a:t>the computation of a function that maps the </a:t>
            </a:r>
            <a:r>
              <a:rPr lang="en-US" sz="1600" b="1" dirty="0"/>
              <a:t>contents</a:t>
            </a:r>
            <a:r>
              <a:rPr lang="en-US" sz="1600" dirty="0"/>
              <a:t> of a file to a </a:t>
            </a:r>
            <a:r>
              <a:rPr lang="en-US" sz="1600" b="1" dirty="0"/>
              <a:t>numerical</a:t>
            </a:r>
            <a:r>
              <a:rPr lang="en-US" sz="1600" dirty="0"/>
              <a:t> </a:t>
            </a:r>
            <a:r>
              <a:rPr lang="en-US" sz="1600" b="1" dirty="0"/>
              <a:t>value</a:t>
            </a:r>
            <a:r>
              <a:rPr lang="en-US" sz="1600" dirty="0"/>
              <a:t>.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A checksum function depends on the </a:t>
            </a:r>
            <a:r>
              <a:rPr lang="en-US" sz="1400" b="1" dirty="0"/>
              <a:t>entire contents of a file </a:t>
            </a:r>
            <a:r>
              <a:rPr lang="en-US" sz="1400" dirty="0"/>
              <a:t>and is designed in a way that even a </a:t>
            </a:r>
            <a:r>
              <a:rPr lang="en-US" sz="1400" b="1" dirty="0"/>
              <a:t>small change </a:t>
            </a:r>
            <a:r>
              <a:rPr lang="en-US" sz="1400" dirty="0"/>
              <a:t>to the input file (such as flipping a single bit) is highly likely to result in a </a:t>
            </a:r>
            <a:r>
              <a:rPr lang="en-US" sz="1400" b="1" dirty="0"/>
              <a:t>different output value</a:t>
            </a:r>
            <a:r>
              <a:rPr lang="en-US" sz="1400" dirty="0"/>
              <a:t>. </a:t>
            </a:r>
          </a:p>
          <a:p>
            <a:pPr lvl="1">
              <a:lnSpc>
                <a:spcPct val="110000"/>
              </a:lnSpc>
            </a:pPr>
            <a:r>
              <a:rPr lang="en-US" sz="1600" b="1" dirty="0"/>
              <a:t>Data correcting codes: </a:t>
            </a:r>
            <a:r>
              <a:rPr lang="en-US" sz="1600" dirty="0"/>
              <a:t>methods for </a:t>
            </a:r>
            <a:r>
              <a:rPr lang="en-US" sz="1600" b="1" dirty="0"/>
              <a:t>storing data </a:t>
            </a:r>
            <a:r>
              <a:rPr lang="en-US" sz="1600" dirty="0"/>
              <a:t>in such a way that </a:t>
            </a:r>
            <a:r>
              <a:rPr lang="en-US" sz="1600" b="1" dirty="0"/>
              <a:t>small changes </a:t>
            </a:r>
            <a:r>
              <a:rPr lang="en-US" sz="1600" dirty="0"/>
              <a:t>can be easily </a:t>
            </a:r>
            <a:r>
              <a:rPr lang="en-US" sz="1600" b="1" dirty="0"/>
              <a:t>detected and autom</a:t>
            </a:r>
            <a:r>
              <a:rPr lang="en-US" b="1" dirty="0"/>
              <a:t>atically corrected</a:t>
            </a:r>
            <a:r>
              <a:rPr lang="en-US" dirty="0"/>
              <a:t>. 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It’s not just the </a:t>
            </a:r>
            <a:r>
              <a:rPr lang="en-US" b="1" dirty="0"/>
              <a:t>content</a:t>
            </a:r>
            <a:r>
              <a:rPr lang="en-US" dirty="0"/>
              <a:t> of the file that needs to be maintained with respect to </a:t>
            </a:r>
            <a:r>
              <a:rPr lang="en-US" b="1" dirty="0"/>
              <a:t>integrity</a:t>
            </a:r>
          </a:p>
          <a:p>
            <a:pPr lvl="3">
              <a:lnSpc>
                <a:spcPct val="110000"/>
              </a:lnSpc>
            </a:pPr>
            <a:r>
              <a:rPr lang="en-US" dirty="0"/>
              <a:t>We also need to protect </a:t>
            </a:r>
            <a:r>
              <a:rPr lang="en-US" b="1" dirty="0"/>
              <a:t>metadata</a:t>
            </a:r>
            <a:r>
              <a:rPr lang="en-US" dirty="0"/>
              <a:t> for each data file. 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D8161C50-6FE4-43CB-8AB5-CB1127076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8529" y="724702"/>
            <a:ext cx="3283225" cy="4660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3266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Availability: </a:t>
            </a:r>
            <a:r>
              <a:rPr lang="en-US" dirty="0"/>
              <a:t>the property that information is </a:t>
            </a:r>
            <a:r>
              <a:rPr lang="en-US" b="1" dirty="0"/>
              <a:t>accessible</a:t>
            </a:r>
            <a:r>
              <a:rPr lang="en-US" dirty="0"/>
              <a:t> and </a:t>
            </a:r>
            <a:r>
              <a:rPr lang="en-US" b="1" dirty="0"/>
              <a:t>modifiable</a:t>
            </a:r>
            <a:r>
              <a:rPr lang="en-US" dirty="0"/>
              <a:t> </a:t>
            </a:r>
            <a:r>
              <a:rPr lang="en-US" u="sng" dirty="0"/>
              <a:t>in a </a:t>
            </a:r>
            <a:r>
              <a:rPr lang="en-US" b="1" u="sng" dirty="0"/>
              <a:t>timely</a:t>
            </a:r>
            <a:r>
              <a:rPr lang="en-US" u="sng" dirty="0"/>
              <a:t> fashion by those </a:t>
            </a:r>
            <a:r>
              <a:rPr lang="en-US" b="1" u="sng" dirty="0"/>
              <a:t>authorized</a:t>
            </a:r>
            <a:r>
              <a:rPr lang="en-US" u="sng" dirty="0"/>
              <a:t> </a:t>
            </a:r>
            <a:r>
              <a:rPr lang="en-US" dirty="0"/>
              <a:t>to do so.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dirty="0"/>
              <a:t> of information is associated with how </a:t>
            </a:r>
            <a:r>
              <a:rPr lang="en-US" b="1" dirty="0"/>
              <a:t>available</a:t>
            </a:r>
            <a:r>
              <a:rPr lang="en-US" dirty="0"/>
              <a:t> it is. </a:t>
            </a:r>
          </a:p>
          <a:p>
            <a:pPr lvl="2"/>
            <a:r>
              <a:rPr lang="en-US" dirty="0"/>
              <a:t>A thief who steals lots of credit cards might wish to attack the availability of the list of stolen credit cards that is maintained and broadcast by a major credit card company</a:t>
            </a:r>
          </a:p>
          <a:p>
            <a:r>
              <a:rPr lang="en-US" b="1" dirty="0"/>
              <a:t>Tools:</a:t>
            </a:r>
          </a:p>
          <a:p>
            <a:pPr lvl="1"/>
            <a:r>
              <a:rPr lang="en-US" b="1" dirty="0"/>
              <a:t>Physical protections: </a:t>
            </a:r>
            <a:r>
              <a:rPr lang="en-US" dirty="0"/>
              <a:t>infrastructure meant to keep information available even in the event of physical challenges. –withstand storms, earthquakes, bomb blasts, have generators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Computational redundancies: </a:t>
            </a:r>
            <a:r>
              <a:rPr lang="en-US" dirty="0"/>
              <a:t>computers and storage devices that serve as fallbacks in the case of failures. </a:t>
            </a:r>
          </a:p>
          <a:p>
            <a:pPr lvl="2"/>
            <a:r>
              <a:rPr lang="en-US" b="1" dirty="0"/>
              <a:t>Ex. RAID, redundant servers (web farms </a:t>
            </a:r>
            <a:r>
              <a:rPr lang="en-US" b="1" dirty="0" err="1"/>
              <a:t>etc</a:t>
            </a:r>
            <a:r>
              <a:rPr lang="en-US" b="1" dirty="0"/>
              <a:t>)</a:t>
            </a:r>
          </a:p>
          <a:p>
            <a:r>
              <a:rPr lang="en-US" i="1" dirty="0"/>
              <a:t>There are a number of additional concepts that are also important in modern computer security application: </a:t>
            </a:r>
            <a:r>
              <a:rPr lang="en-US" b="1" i="1" dirty="0"/>
              <a:t>Authenticity, Assurance </a:t>
            </a:r>
            <a:r>
              <a:rPr lang="en-US" i="1" dirty="0"/>
              <a:t>and</a:t>
            </a:r>
            <a:r>
              <a:rPr lang="en-US" b="1" i="1" dirty="0"/>
              <a:t> Anonymity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2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Other Security Concepts</a:t>
            </a:r>
          </a:p>
        </p:txBody>
      </p:sp>
      <p:cxnSp>
        <p:nvCxnSpPr>
          <p:cNvPr id="41" name="Straight Connector 3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E79BA1-D83B-428F-B600-9294CCD43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866" r="-2" b="599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Assurance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8800"/>
            <a:ext cx="11372850" cy="4229100"/>
          </a:xfrm>
        </p:spPr>
        <p:txBody>
          <a:bodyPr>
            <a:normAutofit/>
          </a:bodyPr>
          <a:lstStyle/>
          <a:p>
            <a:r>
              <a:rPr lang="en-US" b="1" dirty="0"/>
              <a:t>Assurance </a:t>
            </a:r>
            <a:r>
              <a:rPr lang="en-US" dirty="0"/>
              <a:t>refers to how </a:t>
            </a:r>
            <a:r>
              <a:rPr lang="en-US" b="1" dirty="0"/>
              <a:t>trust</a:t>
            </a:r>
            <a:r>
              <a:rPr lang="en-US" dirty="0"/>
              <a:t> is provided and </a:t>
            </a:r>
            <a:r>
              <a:rPr lang="en-US" b="1" dirty="0"/>
              <a:t>managed</a:t>
            </a:r>
            <a:r>
              <a:rPr lang="en-US" dirty="0"/>
              <a:t> in computer systems.</a:t>
            </a:r>
          </a:p>
          <a:p>
            <a:r>
              <a:rPr lang="en-US" dirty="0"/>
              <a:t>To ensure trust, we first specify </a:t>
            </a:r>
          </a:p>
          <a:p>
            <a:pPr lvl="1"/>
            <a:r>
              <a:rPr lang="en-US" dirty="0"/>
              <a:t>policies — Specifications of how people/systems are expected to behave;</a:t>
            </a:r>
          </a:p>
          <a:p>
            <a:pPr lvl="1"/>
            <a:r>
              <a:rPr lang="en-US" dirty="0"/>
              <a:t>permissions — Descriptions of actions that people/systems are allowed to perform. </a:t>
            </a:r>
          </a:p>
          <a:p>
            <a:r>
              <a:rPr lang="en-US" dirty="0"/>
              <a:t>Then we put in place </a:t>
            </a:r>
          </a:p>
          <a:p>
            <a:pPr lvl="1"/>
            <a:r>
              <a:rPr lang="en-US" dirty="0"/>
              <a:t>Protections — Mechanisms that enforce policies and permissions.</a:t>
            </a:r>
            <a:endParaRPr lang="en-US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2585-792C-435B-9BDF-ADE5776E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Assurance Example – Apple </a:t>
            </a:r>
            <a:r>
              <a:rPr lang="en-US" dirty="0" err="1"/>
              <a:t>itunes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BC4D-B931-4687-8A4F-99A3BC8E5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453038" cy="3450613"/>
          </a:xfrm>
        </p:spPr>
        <p:txBody>
          <a:bodyPr>
            <a:normAutofit/>
          </a:bodyPr>
          <a:lstStyle/>
          <a:p>
            <a:r>
              <a:rPr lang="en-US" dirty="0"/>
              <a:t>Apple defines </a:t>
            </a:r>
            <a:r>
              <a:rPr lang="en-US" b="1" dirty="0"/>
              <a:t>policies</a:t>
            </a:r>
            <a:r>
              <a:rPr lang="en-US" dirty="0"/>
              <a:t> for buying/downloading/playing/copying songs.</a:t>
            </a:r>
          </a:p>
          <a:p>
            <a:r>
              <a:rPr lang="en-US" dirty="0"/>
              <a:t> Apple grants </a:t>
            </a:r>
            <a:r>
              <a:rPr lang="en-US" b="1" dirty="0"/>
              <a:t>permission</a:t>
            </a:r>
            <a:r>
              <a:rPr lang="en-US" dirty="0"/>
              <a:t> to </a:t>
            </a:r>
            <a:r>
              <a:rPr lang="en-US" b="1" dirty="0"/>
              <a:t>access</a:t>
            </a:r>
            <a:r>
              <a:rPr lang="en-US" dirty="0"/>
              <a:t> a song Bob has </a:t>
            </a:r>
            <a:r>
              <a:rPr lang="en-US" b="1" dirty="0"/>
              <a:t>paid</a:t>
            </a:r>
            <a:r>
              <a:rPr lang="en-US" dirty="0"/>
              <a:t> for. </a:t>
            </a:r>
          </a:p>
          <a:p>
            <a:r>
              <a:rPr lang="en-US" dirty="0"/>
              <a:t>Apple uses </a:t>
            </a:r>
            <a:r>
              <a:rPr lang="en-US" b="1" dirty="0"/>
              <a:t>DRM</a:t>
            </a:r>
            <a:r>
              <a:rPr lang="en-US" dirty="0"/>
              <a:t> (Digital Rights Management) technologies to protect against </a:t>
            </a:r>
            <a:r>
              <a:rPr lang="en-US" b="1" dirty="0"/>
              <a:t>illegal</a:t>
            </a:r>
            <a:r>
              <a:rPr lang="en-US" dirty="0"/>
              <a:t> </a:t>
            </a:r>
            <a:r>
              <a:rPr lang="en-US" b="1" dirty="0"/>
              <a:t>copying</a:t>
            </a:r>
            <a:r>
              <a:rPr lang="en-US" dirty="0"/>
              <a:t>.</a:t>
            </a:r>
          </a:p>
          <a:p>
            <a:r>
              <a:rPr lang="en-US" dirty="0"/>
              <a:t> Bob expects Apple to abide by its </a:t>
            </a:r>
            <a:r>
              <a:rPr lang="en-US" b="1" dirty="0"/>
              <a:t>policy</a:t>
            </a:r>
            <a:r>
              <a:rPr lang="en-US" dirty="0"/>
              <a:t> for handling </a:t>
            </a:r>
            <a:r>
              <a:rPr lang="en-US" b="1" dirty="0"/>
              <a:t>credit cards</a:t>
            </a:r>
            <a:r>
              <a:rPr lang="en-US" dirty="0"/>
              <a:t>. </a:t>
            </a:r>
          </a:p>
          <a:p>
            <a:r>
              <a:rPr lang="en-US" dirty="0"/>
              <a:t>Bob </a:t>
            </a:r>
            <a:r>
              <a:rPr lang="en-US" b="1" dirty="0"/>
              <a:t>grants</a:t>
            </a:r>
            <a:r>
              <a:rPr lang="en-US" dirty="0"/>
              <a:t> Apple </a:t>
            </a:r>
            <a:r>
              <a:rPr lang="en-US" b="1" dirty="0"/>
              <a:t>permission</a:t>
            </a:r>
            <a:r>
              <a:rPr lang="en-US" dirty="0"/>
              <a:t> to charge $.99 to his credit card when he </a:t>
            </a:r>
            <a:r>
              <a:rPr lang="en-US" b="1" dirty="0"/>
              <a:t>buys</a:t>
            </a:r>
            <a:r>
              <a:rPr lang="en-US" dirty="0"/>
              <a:t> a song.</a:t>
            </a:r>
          </a:p>
          <a:p>
            <a:r>
              <a:rPr lang="en-US" dirty="0"/>
              <a:t> Bob has a </a:t>
            </a:r>
            <a:r>
              <a:rPr lang="en-US" b="1" dirty="0"/>
              <a:t>protection</a:t>
            </a:r>
            <a:r>
              <a:rPr lang="en-US" dirty="0"/>
              <a:t> agreement with </a:t>
            </a:r>
            <a:r>
              <a:rPr lang="en-US" b="1" dirty="0"/>
              <a:t>Visa</a:t>
            </a:r>
            <a:r>
              <a:rPr lang="en-US" dirty="0"/>
              <a:t> so that he’s not </a:t>
            </a:r>
            <a:r>
              <a:rPr lang="en-US" b="1" dirty="0"/>
              <a:t>charged</a:t>
            </a:r>
            <a:r>
              <a:rPr lang="en-US" dirty="0"/>
              <a:t> if his card is stolen.</a:t>
            </a:r>
          </a:p>
        </p:txBody>
      </p:sp>
    </p:spTree>
    <p:extLst>
      <p:ext uri="{BB962C8B-B14F-4D97-AF65-F5344CB8AC3E}">
        <p14:creationId xmlns:p14="http://schemas.microsoft.com/office/powerpoint/2010/main" val="3090096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Authenticity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09" y="2018413"/>
            <a:ext cx="9102089" cy="38094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/>
              <a:t>Authenticity </a:t>
            </a:r>
            <a:r>
              <a:rPr lang="en-US" sz="2400" dirty="0"/>
              <a:t>is the ability to determine that statements, policies, and permissions issued by persons or systems </a:t>
            </a:r>
            <a:r>
              <a:rPr lang="en-US" sz="2400" b="1" u="sng" dirty="0"/>
              <a:t>are genuine</a:t>
            </a:r>
            <a:r>
              <a:rPr lang="en-US" sz="24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We need to be able to enforce </a:t>
            </a:r>
            <a:r>
              <a:rPr lang="en-US" sz="2000" b="1" dirty="0"/>
              <a:t>contracts</a:t>
            </a:r>
            <a:r>
              <a:rPr lang="en-US" sz="2000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We cannot enforce the contract unless we know it’s </a:t>
            </a:r>
            <a:r>
              <a:rPr lang="en-US" sz="2000" b="1" dirty="0"/>
              <a:t>genuine</a:t>
            </a:r>
            <a:r>
              <a:rPr lang="en-US" sz="2000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2000" b="1" dirty="0"/>
              <a:t>Nonrepudiation</a:t>
            </a:r>
            <a:r>
              <a:rPr lang="en-US" sz="2000" dirty="0"/>
              <a:t>: The property that </a:t>
            </a:r>
            <a:r>
              <a:rPr lang="en-US" sz="2000" b="1" dirty="0"/>
              <a:t>authentic statements </a:t>
            </a:r>
            <a:r>
              <a:rPr lang="en-US" sz="2000" dirty="0"/>
              <a:t>issued by a person or system cannot be </a:t>
            </a:r>
            <a:r>
              <a:rPr lang="en-US" sz="2000" b="1" dirty="0"/>
              <a:t>denied</a:t>
            </a:r>
            <a:r>
              <a:rPr lang="en-US" sz="20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 A person could claim they didn’t sign a contract, or say it was signed by someone else.</a:t>
            </a:r>
            <a:endParaRPr lang="en-US" sz="2200" dirty="0"/>
          </a:p>
        </p:txBody>
      </p:sp>
      <p:pic>
        <p:nvPicPr>
          <p:cNvPr id="5" name="Picture 4" descr="01-3c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8299" y="1486617"/>
            <a:ext cx="2933398" cy="3298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3ECA-1AED-44ED-B3CB-224B3818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Lectures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5A1252-3BAD-4E2B-A45F-BFC3CF11B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27086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723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16F2-11DF-44FC-83AB-9CC4979F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Authenticity: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F9BB-AF64-4B59-BFE9-F4CEDC5C5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000" dirty="0"/>
              <a:t>Blue-ink signatures — achieves nonrepudiation by allowing a person to commit to the authenticity of a document, by signing their name on it.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Digital signatures — achieves nonrepudiation for digital documents, using cryptography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76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Anonymity: </a:t>
            </a:r>
            <a:r>
              <a:rPr lang="en-US" dirty="0"/>
              <a:t>the property that certain records or transactions </a:t>
            </a:r>
            <a:r>
              <a:rPr lang="en-US" b="1" u="sng" dirty="0"/>
              <a:t>not to be attributable to any individual</a:t>
            </a:r>
            <a:r>
              <a:rPr lang="en-US" dirty="0"/>
              <a:t>.</a:t>
            </a:r>
          </a:p>
          <a:p>
            <a:r>
              <a:rPr lang="en-US" dirty="0"/>
              <a:t>Our identity is tied to the online transactions we perform: </a:t>
            </a:r>
          </a:p>
          <a:p>
            <a:r>
              <a:rPr lang="en-US" dirty="0"/>
              <a:t>medical records</a:t>
            </a:r>
          </a:p>
          <a:p>
            <a:r>
              <a:rPr lang="en-US" dirty="0"/>
              <a:t>purchases </a:t>
            </a:r>
          </a:p>
          <a:p>
            <a:r>
              <a:rPr lang="en-US" dirty="0"/>
              <a:t>legal records </a:t>
            </a:r>
          </a:p>
          <a:p>
            <a:r>
              <a:rPr lang="en-US" dirty="0"/>
              <a:t>Email</a:t>
            </a:r>
          </a:p>
          <a:p>
            <a:r>
              <a:rPr lang="en-US" dirty="0"/>
              <a:t>browsing history</a:t>
            </a:r>
            <a:endParaRPr lang="en-US" b="1" dirty="0"/>
          </a:p>
        </p:txBody>
      </p:sp>
      <p:pic>
        <p:nvPicPr>
          <p:cNvPr id="5" name="Picture 4" descr="01-3b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0601" y="76200"/>
            <a:ext cx="1689847" cy="1647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B62E-4914-41B1-88D4-037710B0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Anonymity: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171BE-275F-4625-BA85-7F59F0AF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Aggregation — merging data from many people, but only when sums/averages can’t be mined for an individual’s information. </a:t>
            </a:r>
          </a:p>
          <a:p>
            <a:r>
              <a:rPr lang="en-US" dirty="0"/>
              <a:t>Mixing — randomly merging different streams of transactions, information, communications so that they can be queried/searched/. . . but no information about an individual can be extracted. </a:t>
            </a:r>
          </a:p>
          <a:p>
            <a:r>
              <a:rPr lang="en-US" dirty="0"/>
              <a:t>Proxies — trusted agents performing actions on behalf of a person, such that it can’t be traced back to that individual. </a:t>
            </a:r>
          </a:p>
          <a:p>
            <a:r>
              <a:rPr lang="en-US" dirty="0"/>
              <a:t>Pseudonyms — fake identities used in online communication, such that only a trusted party knows the connection to the real identity.</a:t>
            </a:r>
          </a:p>
        </p:txBody>
      </p:sp>
    </p:spTree>
    <p:extLst>
      <p:ext uri="{BB962C8B-B14F-4D97-AF65-F5344CB8AC3E}">
        <p14:creationId xmlns:p14="http://schemas.microsoft.com/office/powerpoint/2010/main" val="880590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394-8413-47B3-AA43-1185A083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Anonymity: Examples — U.S. Census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84E8D-CDA6-4BBD-BF85-0D59A7510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Census publishes data (race, ethnicity, gender, age, salary) by zip-code. </a:t>
            </a:r>
          </a:p>
          <a:p>
            <a:r>
              <a:rPr lang="en-US" dirty="0"/>
              <a:t>They won’t publish the information if it would expose details about an individual. </a:t>
            </a:r>
          </a:p>
        </p:txBody>
      </p:sp>
    </p:spTree>
    <p:extLst>
      <p:ext uri="{BB962C8B-B14F-4D97-AF65-F5344CB8AC3E}">
        <p14:creationId xmlns:p14="http://schemas.microsoft.com/office/powerpoint/2010/main" val="3269608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3555-8301-439C-91F3-BF19C646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Anonymity: Examples — </a:t>
            </a:r>
            <a:r>
              <a:rPr lang="en-US" sz="2000" dirty="0"/>
              <a:t>https://www.torproject.org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8712-96C8-454D-B757-BA38671CB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Instead of taking a </a:t>
            </a:r>
            <a:r>
              <a:rPr lang="en-US" b="1" dirty="0"/>
              <a:t>direct route from source to destination</a:t>
            </a:r>
            <a:r>
              <a:rPr lang="en-US" dirty="0"/>
              <a:t>, </a:t>
            </a:r>
            <a:r>
              <a:rPr lang="en-US" b="1" dirty="0"/>
              <a:t>data packets </a:t>
            </a:r>
            <a:r>
              <a:rPr lang="en-US" dirty="0"/>
              <a:t>on the </a:t>
            </a:r>
            <a:r>
              <a:rPr lang="en-US" b="1" dirty="0"/>
              <a:t>Tor</a:t>
            </a:r>
            <a:r>
              <a:rPr lang="en-US" dirty="0"/>
              <a:t> network take a random </a:t>
            </a:r>
            <a:r>
              <a:rPr lang="en-US" b="1" dirty="0"/>
              <a:t>pathway</a:t>
            </a:r>
            <a:r>
              <a:rPr lang="en-US" dirty="0"/>
              <a:t> through </a:t>
            </a:r>
            <a:r>
              <a:rPr lang="en-US" b="1" dirty="0"/>
              <a:t>several relays </a:t>
            </a:r>
            <a:r>
              <a:rPr lang="en-US" dirty="0"/>
              <a:t>that </a:t>
            </a:r>
            <a:r>
              <a:rPr lang="en-US" b="1" dirty="0"/>
              <a:t>cover your tracks </a:t>
            </a:r>
            <a:r>
              <a:rPr lang="en-US" dirty="0"/>
              <a:t>so no observer at any single point can tell where the </a:t>
            </a:r>
            <a:r>
              <a:rPr lang="en-US" b="1" dirty="0"/>
              <a:t>data came from </a:t>
            </a:r>
            <a:r>
              <a:rPr lang="en-US" dirty="0"/>
              <a:t>or </a:t>
            </a:r>
            <a:r>
              <a:rPr lang="en-US" b="1" dirty="0"/>
              <a:t>where it’s going.</a:t>
            </a:r>
          </a:p>
          <a:p>
            <a:r>
              <a:rPr lang="en-US" dirty="0"/>
              <a:t> Individuals use </a:t>
            </a:r>
            <a:r>
              <a:rPr lang="en-US" b="1" dirty="0"/>
              <a:t>Tor</a:t>
            </a:r>
            <a:r>
              <a:rPr lang="en-US" dirty="0"/>
              <a:t> to keep web sites from </a:t>
            </a:r>
            <a:r>
              <a:rPr lang="en-US" b="1" dirty="0"/>
              <a:t>tracking</a:t>
            </a:r>
            <a:r>
              <a:rPr lang="en-US" dirty="0"/>
              <a:t> them and their </a:t>
            </a:r>
            <a:r>
              <a:rPr lang="en-US" b="1" dirty="0"/>
              <a:t>family members</a:t>
            </a:r>
            <a:r>
              <a:rPr lang="en-US" dirty="0"/>
              <a:t>, or to connect to </a:t>
            </a:r>
            <a:r>
              <a:rPr lang="en-US" b="1" dirty="0"/>
              <a:t>news sites</a:t>
            </a:r>
            <a:r>
              <a:rPr lang="en-US" dirty="0"/>
              <a:t>, </a:t>
            </a:r>
            <a:r>
              <a:rPr lang="en-US" b="1" dirty="0"/>
              <a:t>instant messaging services</a:t>
            </a:r>
            <a:r>
              <a:rPr lang="en-US" dirty="0"/>
              <a:t>, or the like when these are blocked by their </a:t>
            </a:r>
            <a:r>
              <a:rPr lang="en-US" b="1" dirty="0"/>
              <a:t>local Internet providers</a:t>
            </a:r>
            <a:r>
              <a:rPr lang="en-US" dirty="0"/>
              <a:t>. </a:t>
            </a:r>
          </a:p>
          <a:p>
            <a:r>
              <a:rPr lang="en-US" dirty="0"/>
              <a:t>Journalists use </a:t>
            </a:r>
            <a:r>
              <a:rPr lang="en-US" b="1" dirty="0"/>
              <a:t>Tor</a:t>
            </a:r>
            <a:r>
              <a:rPr lang="en-US" dirty="0"/>
              <a:t> to </a:t>
            </a:r>
            <a:r>
              <a:rPr lang="en-US" b="1" dirty="0"/>
              <a:t>communicate</a:t>
            </a:r>
            <a:r>
              <a:rPr lang="en-US" dirty="0"/>
              <a:t> more </a:t>
            </a:r>
            <a:r>
              <a:rPr lang="en-US" b="1" dirty="0"/>
              <a:t>safely</a:t>
            </a:r>
            <a:r>
              <a:rPr lang="en-US" dirty="0"/>
              <a:t> with </a:t>
            </a:r>
            <a:r>
              <a:rPr lang="en-US" b="1" dirty="0"/>
              <a:t>whistleblowers</a:t>
            </a:r>
            <a:r>
              <a:rPr lang="en-US" dirty="0"/>
              <a:t> and </a:t>
            </a:r>
            <a:r>
              <a:rPr lang="en-US" b="1" dirty="0"/>
              <a:t>dissidents</a:t>
            </a:r>
            <a:r>
              <a:rPr lang="en-US" dirty="0"/>
              <a:t>. </a:t>
            </a:r>
          </a:p>
          <a:p>
            <a:r>
              <a:rPr lang="en-US" b="1" dirty="0"/>
              <a:t>Law enforcement uses </a:t>
            </a:r>
            <a:r>
              <a:rPr lang="en-US" dirty="0"/>
              <a:t>Tor for visiting or web sites without leaving government IP addresses in their web logs, and for security during sting operations. </a:t>
            </a:r>
          </a:p>
        </p:txBody>
      </p:sp>
    </p:spTree>
    <p:extLst>
      <p:ext uri="{BB962C8B-B14F-4D97-AF65-F5344CB8AC3E}">
        <p14:creationId xmlns:p14="http://schemas.microsoft.com/office/powerpoint/2010/main" val="3251057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Threats and Atta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50" y="2015732"/>
            <a:ext cx="5274957" cy="3450613"/>
          </a:xfrm>
        </p:spPr>
        <p:txBody>
          <a:bodyPr>
            <a:normAutofit/>
          </a:bodyPr>
          <a:lstStyle/>
          <a:p>
            <a:r>
              <a:rPr lang="en-US" b="1" dirty="0"/>
              <a:t>Eavesdropping: </a:t>
            </a:r>
            <a:r>
              <a:rPr lang="en-US" dirty="0"/>
              <a:t>the </a:t>
            </a:r>
            <a:r>
              <a:rPr lang="en-US" b="1" dirty="0"/>
              <a:t>interception</a:t>
            </a:r>
            <a:r>
              <a:rPr lang="en-US" dirty="0"/>
              <a:t> of information intended for someone else during its </a:t>
            </a:r>
            <a:r>
              <a:rPr lang="en-US" b="1" dirty="0"/>
              <a:t>transmission</a:t>
            </a:r>
            <a:r>
              <a:rPr lang="en-US" dirty="0"/>
              <a:t> over a </a:t>
            </a:r>
            <a:r>
              <a:rPr lang="en-US" b="1" dirty="0"/>
              <a:t>communication</a:t>
            </a:r>
            <a:r>
              <a:rPr lang="en-US" dirty="0"/>
              <a:t> channel.</a:t>
            </a:r>
          </a:p>
          <a:p>
            <a:r>
              <a:rPr lang="en-US" b="1" dirty="0"/>
              <a:t>Packet sniffer (monitor nearby internet traffic)</a:t>
            </a:r>
          </a:p>
          <a:p>
            <a:pPr lvl="1"/>
            <a:r>
              <a:rPr lang="en-US" b="1" dirty="0" err="1"/>
              <a:t>Tcpdump</a:t>
            </a:r>
            <a:r>
              <a:rPr lang="en-US" b="1" dirty="0"/>
              <a:t>, </a:t>
            </a:r>
            <a:r>
              <a:rPr lang="en-US" b="1" dirty="0" err="1"/>
              <a:t>wireshark</a:t>
            </a:r>
            <a:r>
              <a:rPr lang="en-US" b="1" dirty="0"/>
              <a:t> </a:t>
            </a:r>
            <a:r>
              <a:rPr lang="en-US" b="1" dirty="0" err="1"/>
              <a:t>etc</a:t>
            </a:r>
            <a:endParaRPr lang="en-US" b="1" dirty="0"/>
          </a:p>
          <a:p>
            <a:r>
              <a:rPr lang="en-US" dirty="0"/>
              <a:t>This is an attack on___________.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A5D25D-9026-47BC-9DF1-96101E1C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0" y="1759441"/>
            <a:ext cx="5773739" cy="3626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Threats and Attacks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8413"/>
            <a:ext cx="6095999" cy="345061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Alterat</a:t>
            </a:r>
            <a:r>
              <a:rPr lang="en-US" dirty="0"/>
              <a:t>i</a:t>
            </a:r>
            <a:r>
              <a:rPr lang="en-US" b="1" dirty="0"/>
              <a:t>on: </a:t>
            </a:r>
            <a:r>
              <a:rPr lang="en-US" dirty="0"/>
              <a:t>unauthorized </a:t>
            </a:r>
            <a:r>
              <a:rPr lang="en-US" b="1" dirty="0"/>
              <a:t>modification</a:t>
            </a:r>
            <a:r>
              <a:rPr lang="en-US" dirty="0"/>
              <a:t> of information. </a:t>
            </a:r>
          </a:p>
          <a:p>
            <a:pPr lvl="1"/>
            <a:r>
              <a:rPr lang="en-US" b="1" dirty="0"/>
              <a:t>Example: </a:t>
            </a:r>
            <a:r>
              <a:rPr lang="en-US" dirty="0"/>
              <a:t>the </a:t>
            </a:r>
            <a:r>
              <a:rPr lang="en-US" b="1" dirty="0"/>
              <a:t>man-in-the-middle attack, </a:t>
            </a:r>
            <a:r>
              <a:rPr lang="en-US" dirty="0"/>
              <a:t>where a </a:t>
            </a:r>
            <a:r>
              <a:rPr lang="en-US" b="1" dirty="0"/>
              <a:t>network stream </a:t>
            </a:r>
            <a:r>
              <a:rPr lang="en-US" dirty="0"/>
              <a:t>is </a:t>
            </a:r>
            <a:r>
              <a:rPr lang="en-US" b="1" i="1" dirty="0"/>
              <a:t>intercepted</a:t>
            </a:r>
            <a:r>
              <a:rPr lang="en-US" dirty="0"/>
              <a:t>, </a:t>
            </a:r>
            <a:r>
              <a:rPr lang="en-US" b="1" i="1" dirty="0"/>
              <a:t>modified</a:t>
            </a:r>
            <a:r>
              <a:rPr lang="en-US" dirty="0"/>
              <a:t>, and </a:t>
            </a:r>
            <a:r>
              <a:rPr lang="en-US" b="1" i="1" dirty="0"/>
              <a:t>retransmitted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Computer </a:t>
            </a:r>
            <a:r>
              <a:rPr lang="en-US" b="1" dirty="0"/>
              <a:t>viruses</a:t>
            </a:r>
            <a:r>
              <a:rPr lang="en-US" dirty="0"/>
              <a:t>, which modify </a:t>
            </a:r>
            <a:r>
              <a:rPr lang="en-US" b="1" dirty="0"/>
              <a:t>critical system ﬁles </a:t>
            </a:r>
            <a:r>
              <a:rPr lang="en-US" dirty="0"/>
              <a:t>so as to perform some </a:t>
            </a:r>
            <a:r>
              <a:rPr lang="en-US" b="1" dirty="0"/>
              <a:t>malicious</a:t>
            </a:r>
            <a:r>
              <a:rPr lang="en-US" dirty="0"/>
              <a:t> action and </a:t>
            </a:r>
            <a:r>
              <a:rPr lang="en-US" b="1" dirty="0"/>
              <a:t>replicate</a:t>
            </a:r>
            <a:r>
              <a:rPr lang="en-US" dirty="0"/>
              <a:t> themselves</a:t>
            </a:r>
          </a:p>
          <a:p>
            <a:pPr lvl="1"/>
            <a:r>
              <a:rPr lang="en-US" b="1" dirty="0"/>
              <a:t>Cracking</a:t>
            </a:r>
            <a:r>
              <a:rPr lang="en-US" dirty="0"/>
              <a:t>: tamper with an </a:t>
            </a:r>
            <a:r>
              <a:rPr lang="en-US" b="1" dirty="0"/>
              <a:t>application</a:t>
            </a:r>
            <a:r>
              <a:rPr lang="en-US" dirty="0"/>
              <a:t> to remove a </a:t>
            </a:r>
            <a:r>
              <a:rPr lang="en-US" b="1" dirty="0"/>
              <a:t>license</a:t>
            </a:r>
            <a:r>
              <a:rPr lang="en-US" dirty="0"/>
              <a:t> check</a:t>
            </a:r>
          </a:p>
          <a:p>
            <a:pPr lvl="1"/>
            <a:r>
              <a:rPr lang="en-US" dirty="0"/>
              <a:t>This is an attack on _______________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42784-A2DF-4EBC-9139-04448904A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49" y="1805728"/>
            <a:ext cx="5843148" cy="3663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Threats and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1" y="2015734"/>
            <a:ext cx="5130368" cy="3450613"/>
          </a:xfrm>
        </p:spPr>
        <p:txBody>
          <a:bodyPr>
            <a:normAutofit/>
          </a:bodyPr>
          <a:lstStyle/>
          <a:p>
            <a:r>
              <a:rPr lang="en-US" b="1" dirty="0"/>
              <a:t>Denial-of-service: </a:t>
            </a:r>
            <a:r>
              <a:rPr lang="en-US" dirty="0"/>
              <a:t>the </a:t>
            </a:r>
            <a:r>
              <a:rPr lang="en-US" b="1" dirty="0"/>
              <a:t>interruption</a:t>
            </a:r>
            <a:r>
              <a:rPr lang="en-US" dirty="0"/>
              <a:t> or </a:t>
            </a:r>
            <a:r>
              <a:rPr lang="en-US" b="1" dirty="0"/>
              <a:t>degradation</a:t>
            </a:r>
            <a:r>
              <a:rPr lang="en-US" dirty="0"/>
              <a:t> of a d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ta service or information access. 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email </a:t>
            </a:r>
            <a:r>
              <a:rPr lang="en-US" b="1" dirty="0"/>
              <a:t>spam, </a:t>
            </a:r>
            <a:r>
              <a:rPr lang="en-US" dirty="0"/>
              <a:t>to the degree that it is meant to simply fill up a </a:t>
            </a:r>
            <a:r>
              <a:rPr lang="en-US" b="1" dirty="0"/>
              <a:t>mail</a:t>
            </a:r>
            <a:r>
              <a:rPr lang="en-US" dirty="0"/>
              <a:t> queue</a:t>
            </a:r>
          </a:p>
          <a:p>
            <a:pPr lvl="1"/>
            <a:r>
              <a:rPr lang="en-US" b="1" dirty="0"/>
              <a:t>DDOS</a:t>
            </a:r>
            <a:r>
              <a:rPr lang="en-US" dirty="0"/>
              <a:t> : A botnet floods amazon.com with packets to prevent you from </a:t>
            </a:r>
            <a:r>
              <a:rPr lang="en-US" b="1" dirty="0"/>
              <a:t>buying books</a:t>
            </a:r>
          </a:p>
          <a:p>
            <a:pPr lvl="1"/>
            <a:r>
              <a:rPr lang="en-US" dirty="0"/>
              <a:t>Denial of service is an attack on _________</a:t>
            </a:r>
          </a:p>
        </p:txBody>
      </p:sp>
      <p:grpSp>
        <p:nvGrpSpPr>
          <p:cNvPr id="116" name="Group 105">
            <a:extLst>
              <a:ext uri="{FF2B5EF4-FFF2-40B4-BE49-F238E27FC236}">
                <a16:creationId xmlns:a16="http://schemas.microsoft.com/office/drawing/2014/main" id="{F7C65FA4-631C-444F-89AA-F891363CC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53C58CC-6818-48FD-9CE0-B43BF88B7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07">
              <a:extLst>
                <a:ext uri="{FF2B5EF4-FFF2-40B4-BE49-F238E27FC236}">
                  <a16:creationId xmlns:a16="http://schemas.microsoft.com/office/drawing/2014/main" id="{1B2694E9-2175-4647-803A-3AD63554C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chemeClr val="bg1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6B901BCC-73A2-412E-9745-1F0C3667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257" y="3101248"/>
            <a:ext cx="4613872" cy="127033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Threats and Attacks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2015732"/>
            <a:ext cx="11944351" cy="4395116"/>
          </a:xfrm>
        </p:spPr>
        <p:txBody>
          <a:bodyPr>
            <a:normAutofit/>
          </a:bodyPr>
          <a:lstStyle/>
          <a:p>
            <a:r>
              <a:rPr lang="en-US" b="1" dirty="0"/>
              <a:t>Masquerading: </a:t>
            </a:r>
            <a:r>
              <a:rPr lang="en-US" dirty="0"/>
              <a:t>the </a:t>
            </a:r>
            <a:r>
              <a:rPr lang="en-US" b="1" dirty="0"/>
              <a:t>fabrication</a:t>
            </a:r>
            <a:r>
              <a:rPr lang="en-US" dirty="0"/>
              <a:t> of information that is </a:t>
            </a:r>
            <a:r>
              <a:rPr lang="en-US" b="1" dirty="0"/>
              <a:t>claimed</a:t>
            </a:r>
            <a:r>
              <a:rPr lang="en-US" dirty="0"/>
              <a:t> to be from </a:t>
            </a:r>
            <a:r>
              <a:rPr lang="en-US" b="1" dirty="0"/>
              <a:t>someone</a:t>
            </a:r>
            <a:r>
              <a:rPr lang="en-US" dirty="0"/>
              <a:t> who is </a:t>
            </a:r>
            <a:r>
              <a:rPr lang="en-US" b="1" dirty="0"/>
              <a:t>not</a:t>
            </a:r>
            <a:r>
              <a:rPr lang="en-US" dirty="0"/>
              <a:t> actually the </a:t>
            </a:r>
            <a:r>
              <a:rPr lang="en-US" b="1" dirty="0"/>
              <a:t>author</a:t>
            </a:r>
            <a:r>
              <a:rPr lang="en-US" dirty="0"/>
              <a:t>.</a:t>
            </a:r>
          </a:p>
          <a:p>
            <a:pPr lvl="2"/>
            <a:r>
              <a:rPr lang="en-US" sz="2000" dirty="0"/>
              <a:t>Ex. </a:t>
            </a:r>
            <a:r>
              <a:rPr lang="en-US" sz="2000" b="1" dirty="0"/>
              <a:t>phishing</a:t>
            </a:r>
            <a:r>
              <a:rPr lang="en-US" sz="2000" dirty="0"/>
              <a:t>, which creates a </a:t>
            </a:r>
            <a:r>
              <a:rPr lang="en-US" sz="2000" b="1" dirty="0"/>
              <a:t>website </a:t>
            </a:r>
            <a:r>
              <a:rPr lang="en-US" sz="2000" dirty="0"/>
              <a:t>that looks like a </a:t>
            </a:r>
            <a:r>
              <a:rPr lang="en-US" sz="2000" b="1" dirty="0"/>
              <a:t>real</a:t>
            </a:r>
            <a:r>
              <a:rPr lang="en-US" sz="2000" dirty="0"/>
              <a:t> </a:t>
            </a:r>
            <a:r>
              <a:rPr lang="en-US" sz="2000" b="1" dirty="0"/>
              <a:t>bank</a:t>
            </a:r>
            <a:r>
              <a:rPr lang="en-US" sz="2000" dirty="0"/>
              <a:t> or another e-commerce site, but is intended only for gathering </a:t>
            </a:r>
            <a:r>
              <a:rPr lang="en-US" sz="2000" b="1" dirty="0"/>
              <a:t>passwords</a:t>
            </a:r>
            <a:r>
              <a:rPr lang="en-US" sz="2000" dirty="0"/>
              <a:t>, </a:t>
            </a:r>
          </a:p>
          <a:p>
            <a:pPr lvl="3"/>
            <a:r>
              <a:rPr lang="en-US" sz="1800" b="1" dirty="0"/>
              <a:t>Bank0fAmerica</a:t>
            </a:r>
            <a:r>
              <a:rPr lang="en-US" sz="1800" dirty="0"/>
              <a:t>.</a:t>
            </a:r>
            <a:r>
              <a:rPr lang="en-US" sz="1800" b="1" dirty="0"/>
              <a:t>com</a:t>
            </a:r>
            <a:r>
              <a:rPr lang="en-US" sz="1800" dirty="0"/>
              <a:t> looks like </a:t>
            </a:r>
            <a:r>
              <a:rPr lang="en-US" sz="1800" b="1" dirty="0"/>
              <a:t>BankOfAmerica</a:t>
            </a:r>
            <a:r>
              <a:rPr lang="en-US" sz="1800" dirty="0"/>
              <a:t>.</a:t>
            </a:r>
            <a:r>
              <a:rPr lang="en-US" sz="1800" b="1" dirty="0"/>
              <a:t>com</a:t>
            </a:r>
            <a:r>
              <a:rPr lang="en-US" sz="1800" dirty="0"/>
              <a:t> but isn’t </a:t>
            </a:r>
          </a:p>
          <a:p>
            <a:pPr lvl="3"/>
            <a:r>
              <a:rPr lang="en-US" sz="1800" b="1" dirty="0"/>
              <a:t>Tax phishing campaign </a:t>
            </a:r>
            <a:r>
              <a:rPr lang="en-US" sz="1800" dirty="0"/>
              <a:t>– impersonation of </a:t>
            </a:r>
            <a:r>
              <a:rPr lang="en-US" sz="1800" b="1" dirty="0"/>
              <a:t>legitimate tax authorities </a:t>
            </a:r>
            <a:r>
              <a:rPr lang="en-US" sz="1800" dirty="0"/>
              <a:t>made the users trust a </a:t>
            </a:r>
            <a:r>
              <a:rPr lang="en-US" sz="1800" b="1" dirty="0"/>
              <a:t>URL</a:t>
            </a:r>
            <a:r>
              <a:rPr lang="en-US" sz="1800" dirty="0"/>
              <a:t> </a:t>
            </a:r>
            <a:r>
              <a:rPr lang="en-US" sz="1800" b="1" dirty="0"/>
              <a:t>attachments</a:t>
            </a:r>
          </a:p>
          <a:p>
            <a:pPr lvl="2"/>
            <a:r>
              <a:rPr lang="en-US" sz="2000" b="1" dirty="0"/>
              <a:t>Spooﬁng</a:t>
            </a:r>
            <a:r>
              <a:rPr lang="en-US" sz="2000" dirty="0"/>
              <a:t>, which may involve sending on a </a:t>
            </a:r>
            <a:r>
              <a:rPr lang="en-US" sz="2000" b="1" dirty="0"/>
              <a:t>network data packets </a:t>
            </a:r>
            <a:r>
              <a:rPr lang="en-US" sz="2000" dirty="0"/>
              <a:t>that have false </a:t>
            </a:r>
            <a:r>
              <a:rPr lang="en-US" sz="2000" b="1" dirty="0"/>
              <a:t>return</a:t>
            </a:r>
            <a:r>
              <a:rPr lang="en-US" sz="2000" dirty="0"/>
              <a:t> </a:t>
            </a:r>
            <a:r>
              <a:rPr lang="en-US" sz="2000" b="1" dirty="0"/>
              <a:t>addresses</a:t>
            </a:r>
            <a:r>
              <a:rPr lang="en-US" sz="2000" dirty="0"/>
              <a:t>. </a:t>
            </a:r>
          </a:p>
          <a:p>
            <a:pPr lvl="2"/>
            <a:r>
              <a:rPr lang="en-US" sz="2000" dirty="0"/>
              <a:t>Masquerading is an attack on </a:t>
            </a:r>
            <a:r>
              <a:rPr lang="en-US" sz="2000" b="1" dirty="0"/>
              <a:t>authenticity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E599E-565A-4312-B085-68387D5BF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7" t="16262" r="35164"/>
          <a:stretch/>
        </p:blipFill>
        <p:spPr>
          <a:xfrm>
            <a:off x="10028951" y="69405"/>
            <a:ext cx="2019300" cy="1862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Threats and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015734"/>
            <a:ext cx="8496300" cy="345061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Repudiation: </a:t>
            </a:r>
            <a:r>
              <a:rPr lang="en-US" dirty="0"/>
              <a:t>the </a:t>
            </a:r>
            <a:r>
              <a:rPr lang="en-US" b="1" dirty="0"/>
              <a:t>denial</a:t>
            </a:r>
            <a:r>
              <a:rPr lang="en-US" dirty="0"/>
              <a:t> of a </a:t>
            </a:r>
            <a:r>
              <a:rPr lang="en-US" b="1" dirty="0"/>
              <a:t>commitment</a:t>
            </a:r>
            <a:r>
              <a:rPr lang="en-US" dirty="0"/>
              <a:t> or </a:t>
            </a:r>
            <a:r>
              <a:rPr lang="en-US" b="1" dirty="0"/>
              <a:t>data receipt</a:t>
            </a:r>
            <a:r>
              <a:rPr lang="en-US" dirty="0"/>
              <a:t>. </a:t>
            </a:r>
          </a:p>
          <a:p>
            <a:pPr lvl="1"/>
            <a:r>
              <a:rPr lang="en-US" sz="2000" dirty="0"/>
              <a:t>Repudiation </a:t>
            </a:r>
            <a:r>
              <a:rPr lang="en-US" sz="2000" b="1" dirty="0"/>
              <a:t>threats</a:t>
            </a:r>
            <a:r>
              <a:rPr lang="en-US" sz="2000" dirty="0"/>
              <a:t> are associated with users who </a:t>
            </a:r>
            <a:r>
              <a:rPr lang="en-US" sz="2000" b="1" dirty="0"/>
              <a:t>deny performing an action</a:t>
            </a:r>
            <a:r>
              <a:rPr lang="en-US" sz="2000" dirty="0"/>
              <a:t> without other parties having any way to prove otherwise. </a:t>
            </a:r>
          </a:p>
          <a:p>
            <a:pPr lvl="1"/>
            <a:r>
              <a:rPr lang="en-US" sz="2000" dirty="0"/>
              <a:t>for example, a user performs an </a:t>
            </a:r>
            <a:r>
              <a:rPr lang="en-US" sz="2000" b="1" dirty="0"/>
              <a:t>illegal</a:t>
            </a:r>
            <a:r>
              <a:rPr lang="en-US" sz="2000" dirty="0"/>
              <a:t> operation in a system that lacks the ability to </a:t>
            </a:r>
            <a:r>
              <a:rPr lang="en-US" sz="2000" b="1" dirty="0"/>
              <a:t>trace</a:t>
            </a:r>
            <a:r>
              <a:rPr lang="en-US" sz="2000" dirty="0"/>
              <a:t> the </a:t>
            </a:r>
            <a:r>
              <a:rPr lang="en-US" sz="2000" b="1" dirty="0"/>
              <a:t>prohibited operations</a:t>
            </a:r>
          </a:p>
          <a:p>
            <a:pPr lvl="1"/>
            <a:r>
              <a:rPr lang="en-US" sz="2100" dirty="0"/>
              <a:t>a customer sends a letter to a vendor agreeing to pay a large amount of money for a product. </a:t>
            </a:r>
          </a:p>
          <a:p>
            <a:pPr lvl="2"/>
            <a:r>
              <a:rPr lang="en-US" sz="1900" dirty="0"/>
              <a:t>If the vendor cannot prove that the letter came from the customer, the attack succeeds.</a:t>
            </a:r>
          </a:p>
          <a:p>
            <a:pPr lvl="1"/>
            <a:endParaRPr lang="en-US" sz="2000" b="1" dirty="0"/>
          </a:p>
          <a:p>
            <a:pPr lvl="1"/>
            <a:r>
              <a:rPr lang="en-US" sz="2000" dirty="0"/>
              <a:t>This is an attack on </a:t>
            </a:r>
            <a:r>
              <a:rPr lang="en-US" sz="2000" b="1" dirty="0"/>
              <a:t>____________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5FC96-2EC1-43A7-AD39-48AD4E9A1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256" y="2654726"/>
            <a:ext cx="2926098" cy="2172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8C32F-EF5B-4331-B5C1-4BCFF431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Assessment Method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5FFEF1-94A0-463A-BEA8-FCF5A0325B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271329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8883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and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89" y="2056692"/>
            <a:ext cx="8458200" cy="3821114"/>
          </a:xfrm>
        </p:spPr>
        <p:txBody>
          <a:bodyPr>
            <a:normAutofit/>
          </a:bodyPr>
          <a:lstStyle/>
          <a:p>
            <a:r>
              <a:rPr lang="en-US" b="1" dirty="0"/>
              <a:t>Correlation </a:t>
            </a:r>
            <a:r>
              <a:rPr lang="en-US" dirty="0"/>
              <a:t>and</a:t>
            </a:r>
            <a:r>
              <a:rPr lang="en-US" b="1" dirty="0"/>
              <a:t> traceback: </a:t>
            </a:r>
            <a:r>
              <a:rPr lang="en-US" dirty="0"/>
              <a:t>the </a:t>
            </a:r>
            <a:r>
              <a:rPr lang="en-US" b="1" dirty="0"/>
              <a:t>integration</a:t>
            </a:r>
            <a:r>
              <a:rPr lang="en-US" dirty="0"/>
              <a:t> of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data sources </a:t>
            </a:r>
            <a:r>
              <a:rPr lang="en-US" dirty="0"/>
              <a:t>and </a:t>
            </a:r>
            <a:r>
              <a:rPr lang="en-US" b="1" dirty="0"/>
              <a:t>information</a:t>
            </a:r>
            <a:r>
              <a:rPr lang="en-US" dirty="0"/>
              <a:t> flows to </a:t>
            </a:r>
            <a:r>
              <a:rPr lang="en-US" b="1" dirty="0"/>
              <a:t>determine</a:t>
            </a:r>
            <a:r>
              <a:rPr lang="en-US" dirty="0"/>
              <a:t> the source of a </a:t>
            </a:r>
            <a:r>
              <a:rPr lang="en-US" b="1" dirty="0"/>
              <a:t>particular</a:t>
            </a:r>
            <a:r>
              <a:rPr lang="en-US" dirty="0"/>
              <a:t> data stream or </a:t>
            </a:r>
            <a:r>
              <a:rPr lang="en-US" b="1" dirty="0"/>
              <a:t>piece of information</a:t>
            </a:r>
            <a:r>
              <a:rPr lang="en-US" dirty="0"/>
              <a:t>.</a:t>
            </a:r>
          </a:p>
          <a:p>
            <a:r>
              <a:rPr lang="en-US" dirty="0"/>
              <a:t> This is an attack on ________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01-3b.w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29611" y="2044839"/>
            <a:ext cx="2862389" cy="2789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1345293" y="5025773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Bob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10744200" y="3818985"/>
            <a:ext cx="1447800" cy="12067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DA90B-589E-4080-88B9-21A28586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DC086-758C-430A-BE3B-C2804DAC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91" y="1853754"/>
            <a:ext cx="4391131" cy="42343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#1 ICS Insider </a:t>
            </a:r>
          </a:p>
          <a:p>
            <a:r>
              <a:rPr lang="en-US" dirty="0"/>
              <a:t>#2 IT Insider</a:t>
            </a:r>
          </a:p>
          <a:p>
            <a:r>
              <a:rPr lang="en-US" dirty="0"/>
              <a:t> #3 Common Ransomware </a:t>
            </a:r>
          </a:p>
          <a:p>
            <a:r>
              <a:rPr lang="en-US" dirty="0"/>
              <a:t>#4 Targeted Ransomware </a:t>
            </a:r>
          </a:p>
          <a:p>
            <a:r>
              <a:rPr lang="en-US" dirty="0"/>
              <a:t>#5 Zero-Day Ransomware </a:t>
            </a:r>
          </a:p>
          <a:p>
            <a:r>
              <a:rPr lang="en-US" dirty="0"/>
              <a:t>#6 Ukrainian Attack </a:t>
            </a:r>
          </a:p>
          <a:p>
            <a:r>
              <a:rPr lang="en-US" dirty="0"/>
              <a:t>#7 Sophisticated Ukrainian Attack</a:t>
            </a:r>
          </a:p>
          <a:p>
            <a:r>
              <a:rPr lang="en-US" dirty="0"/>
              <a:t> #8 Market Manipulation</a:t>
            </a:r>
          </a:p>
          <a:p>
            <a:r>
              <a:rPr lang="en-US" dirty="0"/>
              <a:t> #9 Sophisticated Market Manipulation </a:t>
            </a:r>
          </a:p>
          <a:p>
            <a:r>
              <a:rPr lang="en-US" dirty="0"/>
              <a:t>#10 Cell-phone WIFI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81C425-1EC6-4204-BD93-EDFFB413B770}"/>
              </a:ext>
            </a:extLst>
          </p:cNvPr>
          <p:cNvSpPr txBox="1">
            <a:spLocks/>
          </p:cNvSpPr>
          <p:nvPr/>
        </p:nvSpPr>
        <p:spPr>
          <a:xfrm>
            <a:off x="6495853" y="1925297"/>
            <a:ext cx="4959268" cy="42343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#11 Hijacked Two-Factor </a:t>
            </a:r>
          </a:p>
          <a:p>
            <a:r>
              <a:rPr lang="en-US" dirty="0"/>
              <a:t>#12 </a:t>
            </a:r>
            <a:r>
              <a:rPr lang="en-US" dirty="0" err="1"/>
              <a:t>IIoT</a:t>
            </a:r>
            <a:r>
              <a:rPr lang="en-US" dirty="0"/>
              <a:t> Pivot</a:t>
            </a:r>
          </a:p>
          <a:p>
            <a:r>
              <a:rPr lang="en-US" dirty="0"/>
              <a:t>#13 Malicious Outsourcing </a:t>
            </a:r>
          </a:p>
          <a:p>
            <a:r>
              <a:rPr lang="en-US" dirty="0"/>
              <a:t>#14 Compromised Vendor Website </a:t>
            </a:r>
          </a:p>
          <a:p>
            <a:r>
              <a:rPr lang="en-US" dirty="0"/>
              <a:t>#15 Compromised Remote Site </a:t>
            </a:r>
          </a:p>
          <a:p>
            <a:r>
              <a:rPr lang="en-US" dirty="0"/>
              <a:t>#16 Vendor Back Door</a:t>
            </a:r>
          </a:p>
          <a:p>
            <a:r>
              <a:rPr lang="en-US" dirty="0"/>
              <a:t> #17 Stuxnet </a:t>
            </a:r>
          </a:p>
          <a:p>
            <a:r>
              <a:rPr lang="en-US" dirty="0"/>
              <a:t>#18 Hardware Supply Chain</a:t>
            </a:r>
          </a:p>
          <a:p>
            <a:r>
              <a:rPr lang="en-US" dirty="0"/>
              <a:t> #19 Nation-State Crypto Compromise </a:t>
            </a:r>
          </a:p>
          <a:p>
            <a:r>
              <a:rPr lang="en-US" dirty="0"/>
              <a:t>#20 Sophisticated Credentialed ICS Insider</a:t>
            </a:r>
          </a:p>
        </p:txBody>
      </p:sp>
    </p:spTree>
    <p:extLst>
      <p:ext uri="{BB962C8B-B14F-4D97-AF65-F5344CB8AC3E}">
        <p14:creationId xmlns:p14="http://schemas.microsoft.com/office/powerpoint/2010/main" val="1792016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8404" y="968941"/>
            <a:ext cx="6718043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3600" dirty="0"/>
              <a:t>Security Design  Principles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3000" b="1">
                <a:solidFill>
                  <a:srgbClr val="FFFFFF"/>
                </a:solidFill>
              </a:rPr>
              <a:t>Economy of mechanism</a:t>
            </a: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r>
              <a:rPr lang="en-US" dirty="0"/>
              <a:t>This principle stresses </a:t>
            </a:r>
            <a:r>
              <a:rPr lang="en-US" b="1" dirty="0"/>
              <a:t>simplicity</a:t>
            </a:r>
            <a:r>
              <a:rPr lang="en-US" dirty="0"/>
              <a:t> in the </a:t>
            </a:r>
            <a:r>
              <a:rPr lang="en-US" b="1" dirty="0"/>
              <a:t>design</a:t>
            </a:r>
            <a:r>
              <a:rPr lang="en-US" dirty="0"/>
              <a:t> and </a:t>
            </a:r>
            <a:r>
              <a:rPr lang="en-US" b="1" dirty="0"/>
              <a:t>implementation</a:t>
            </a:r>
            <a:r>
              <a:rPr lang="en-US" dirty="0"/>
              <a:t> of security measures. </a:t>
            </a:r>
          </a:p>
          <a:p>
            <a:pPr lvl="1"/>
            <a:r>
              <a:rPr lang="en-US" dirty="0"/>
              <a:t>If the </a:t>
            </a:r>
            <a:r>
              <a:rPr lang="en-US" b="1" dirty="0"/>
              <a:t>design</a:t>
            </a:r>
            <a:r>
              <a:rPr lang="en-US" dirty="0"/>
              <a:t> and </a:t>
            </a:r>
            <a:r>
              <a:rPr lang="en-US" b="1" dirty="0"/>
              <a:t>implementation</a:t>
            </a:r>
            <a:r>
              <a:rPr lang="en-US" dirty="0"/>
              <a:t> are simple, fewer possibilities </a:t>
            </a:r>
            <a:r>
              <a:rPr lang="en-US" b="1" dirty="0"/>
              <a:t>exist</a:t>
            </a:r>
            <a:r>
              <a:rPr lang="en-US" dirty="0"/>
              <a:t> for </a:t>
            </a:r>
            <a:r>
              <a:rPr lang="en-US" b="1" dirty="0"/>
              <a:t>errors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checking</a:t>
            </a:r>
            <a:r>
              <a:rPr lang="en-US" dirty="0"/>
              <a:t> and </a:t>
            </a:r>
            <a:r>
              <a:rPr lang="en-US" b="1" dirty="0"/>
              <a:t>testing</a:t>
            </a:r>
            <a:r>
              <a:rPr lang="en-US" dirty="0"/>
              <a:t> process is less complex</a:t>
            </a:r>
          </a:p>
          <a:p>
            <a:pPr lvl="1"/>
            <a:r>
              <a:rPr lang="en-US" dirty="0"/>
              <a:t>Economy of mechanism is thus closely related to </a:t>
            </a:r>
            <a:r>
              <a:rPr lang="en-US" b="1" dirty="0"/>
              <a:t>implementation</a:t>
            </a:r>
            <a:r>
              <a:rPr lang="en-US" dirty="0"/>
              <a:t> and </a:t>
            </a:r>
            <a:r>
              <a:rPr lang="en-US" b="1" dirty="0"/>
              <a:t>usability</a:t>
            </a:r>
            <a:r>
              <a:rPr lang="en-US" dirty="0"/>
              <a:t> issues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Fail-safe defaults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6893" y="248575"/>
            <a:ext cx="7974804" cy="6516209"/>
          </a:xfrm>
        </p:spPr>
        <p:txBody>
          <a:bodyPr anchor="t"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The Principle of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Fail-Safe Defaults 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states that, unless a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subject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is given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explicit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access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to an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object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, it should be denied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access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to that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object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This principle requires that the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default access 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to an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object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is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none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Whenever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access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,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privileges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, or some security-related attribute is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not explicitly granted, 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it should be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denied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Further, if the subject is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unable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to complete its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action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or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task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, before the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subject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terminates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, it should undo those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changes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 it made to the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security state 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of the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system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This way, even if the program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fails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, the system is </a:t>
            </a:r>
            <a:r>
              <a:rPr lang="en-US" b="1" i="0" dirty="0">
                <a:solidFill>
                  <a:srgbClr val="333333"/>
                </a:solidFill>
                <a:effectLst/>
                <a:latin typeface="Gill Sans MT (Body)"/>
              </a:rPr>
              <a:t>still safe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 (Body)"/>
              </a:rPr>
              <a:t>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Complete mediation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939" y="170821"/>
            <a:ext cx="8129872" cy="6516356"/>
          </a:xfrm>
        </p:spPr>
        <p:txBody>
          <a:bodyPr anchor="t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This principle restricts the </a:t>
            </a:r>
            <a:r>
              <a:rPr lang="en-US" sz="2400" b="1" dirty="0"/>
              <a:t>caching</a:t>
            </a:r>
            <a:r>
              <a:rPr lang="en-US" sz="2400" dirty="0"/>
              <a:t> of information, which often leads to </a:t>
            </a:r>
            <a:r>
              <a:rPr lang="en-US" sz="2400" b="1" dirty="0"/>
              <a:t>simpler implementations </a:t>
            </a:r>
            <a:r>
              <a:rPr lang="en-US" sz="2400" dirty="0"/>
              <a:t>of mechanisms.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Every time someone tries to </a:t>
            </a:r>
            <a:r>
              <a:rPr lang="en-US" sz="2400" b="1" dirty="0"/>
              <a:t>access</a:t>
            </a:r>
            <a:r>
              <a:rPr lang="en-US" sz="2400" dirty="0"/>
              <a:t> an </a:t>
            </a:r>
            <a:r>
              <a:rPr lang="en-US" sz="2400" b="1" dirty="0"/>
              <a:t>object</a:t>
            </a:r>
            <a:r>
              <a:rPr lang="en-US" sz="2400" dirty="0"/>
              <a:t>, the system should </a:t>
            </a:r>
            <a:r>
              <a:rPr lang="en-US" sz="2400" b="1" dirty="0"/>
              <a:t>authenticate</a:t>
            </a:r>
            <a:r>
              <a:rPr lang="en-US" sz="2400" dirty="0"/>
              <a:t> the privileges associated with that subject.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What happens in most systems is that those </a:t>
            </a:r>
            <a:r>
              <a:rPr lang="en-US" sz="2400" b="1" dirty="0"/>
              <a:t>privileges</a:t>
            </a:r>
            <a:r>
              <a:rPr lang="en-US" sz="2400" dirty="0"/>
              <a:t> are </a:t>
            </a:r>
            <a:r>
              <a:rPr lang="en-US" sz="2400" b="1" dirty="0"/>
              <a:t>cached</a:t>
            </a:r>
            <a:r>
              <a:rPr lang="en-US" sz="2400" dirty="0"/>
              <a:t> away for </a:t>
            </a:r>
            <a:r>
              <a:rPr lang="en-US" sz="2400" b="1" dirty="0"/>
              <a:t>later use</a:t>
            </a:r>
            <a:r>
              <a:rPr lang="en-US" sz="2400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The subject’s </a:t>
            </a:r>
            <a:r>
              <a:rPr lang="en-US" sz="2400" b="1" dirty="0"/>
              <a:t>privileges</a:t>
            </a:r>
            <a:r>
              <a:rPr lang="en-US" sz="2400" dirty="0"/>
              <a:t> are </a:t>
            </a:r>
            <a:r>
              <a:rPr lang="en-US" sz="2400" b="1" dirty="0"/>
              <a:t>authenticated</a:t>
            </a:r>
            <a:r>
              <a:rPr lang="en-US" sz="2400" dirty="0"/>
              <a:t> once at the initial access. 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For subsequent accesses, the system </a:t>
            </a:r>
            <a:r>
              <a:rPr lang="en-US" sz="2200" b="1" dirty="0"/>
              <a:t>assumes</a:t>
            </a:r>
            <a:r>
              <a:rPr lang="en-US" sz="2200" dirty="0"/>
              <a:t> that the same </a:t>
            </a:r>
            <a:r>
              <a:rPr lang="en-US" sz="2200" b="1" dirty="0"/>
              <a:t>privileges</a:t>
            </a:r>
            <a:r>
              <a:rPr lang="en-US" sz="2200" dirty="0"/>
              <a:t> are enforced for that </a:t>
            </a:r>
            <a:r>
              <a:rPr lang="en-US" sz="2200" b="1" dirty="0"/>
              <a:t>subject</a:t>
            </a:r>
            <a:r>
              <a:rPr lang="en-US" sz="2200" dirty="0"/>
              <a:t> and </a:t>
            </a:r>
            <a:r>
              <a:rPr lang="en-US" sz="2200" b="1" dirty="0"/>
              <a:t>object</a:t>
            </a:r>
            <a:r>
              <a:rPr lang="en-US" sz="2200" dirty="0"/>
              <a:t>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This may or may not be the case. 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The operating system should </a:t>
            </a:r>
            <a:r>
              <a:rPr lang="en-US" sz="2400" b="1" dirty="0"/>
              <a:t>mediate</a:t>
            </a:r>
            <a:r>
              <a:rPr lang="en-US" sz="2400" dirty="0"/>
              <a:t> all and every </a:t>
            </a:r>
            <a:r>
              <a:rPr lang="en-US" sz="2400" b="1" dirty="0"/>
              <a:t>access</a:t>
            </a:r>
            <a:r>
              <a:rPr lang="en-US" sz="2400" dirty="0"/>
              <a:t> to an </a:t>
            </a:r>
            <a:r>
              <a:rPr lang="en-US" sz="2400" b="1" dirty="0"/>
              <a:t>object</a:t>
            </a:r>
            <a:r>
              <a:rPr lang="en-US" sz="2400" dirty="0"/>
              <a:t>. 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e.g. DNS/ARP information is </a:t>
            </a:r>
            <a:r>
              <a:rPr lang="en-US" sz="2400" b="1" dirty="0"/>
              <a:t>cached</a:t>
            </a:r>
            <a:r>
              <a:rPr lang="en-US" sz="2400" dirty="0"/>
              <a:t> What if it is poisoned?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Open design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0454" y="854110"/>
            <a:ext cx="7496070" cy="5302432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According to this principle, the security architecture and </a:t>
            </a:r>
            <a:r>
              <a:rPr lang="en-US" b="1" dirty="0"/>
              <a:t>design</a:t>
            </a:r>
            <a:r>
              <a:rPr lang="en-US" dirty="0"/>
              <a:t> of a system should be made </a:t>
            </a:r>
            <a:r>
              <a:rPr lang="en-US" b="1" dirty="0"/>
              <a:t>publicly available</a:t>
            </a:r>
            <a:r>
              <a:rPr lang="en-US" dirty="0"/>
              <a:t>.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Security</a:t>
            </a:r>
            <a:r>
              <a:rPr lang="en-US" dirty="0"/>
              <a:t> should rely only on </a:t>
            </a:r>
            <a:r>
              <a:rPr lang="en-US" b="1" dirty="0"/>
              <a:t>keeping cryptographic keys secret.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Open design </a:t>
            </a:r>
            <a:r>
              <a:rPr lang="en-US" dirty="0"/>
              <a:t>allows for a system to be </a:t>
            </a:r>
            <a:r>
              <a:rPr lang="en-US" b="1" dirty="0"/>
              <a:t>scrutinized</a:t>
            </a:r>
            <a:r>
              <a:rPr lang="en-US" dirty="0"/>
              <a:t> by </a:t>
            </a:r>
            <a:r>
              <a:rPr lang="en-US" b="1" dirty="0"/>
              <a:t>multiple parties</a:t>
            </a:r>
            <a:r>
              <a:rPr lang="en-US" dirty="0"/>
              <a:t>, which leads to the </a:t>
            </a:r>
            <a:r>
              <a:rPr lang="en-US" b="1" dirty="0"/>
              <a:t>early discovery </a:t>
            </a:r>
            <a:r>
              <a:rPr lang="en-US" dirty="0"/>
              <a:t>and</a:t>
            </a:r>
            <a:r>
              <a:rPr lang="en-US" b="1" dirty="0"/>
              <a:t> correction</a:t>
            </a:r>
            <a:r>
              <a:rPr lang="en-US" dirty="0"/>
              <a:t> of </a:t>
            </a:r>
            <a:r>
              <a:rPr lang="en-US" b="1" dirty="0"/>
              <a:t>security vulnerabilities </a:t>
            </a:r>
            <a:r>
              <a:rPr lang="en-US" dirty="0"/>
              <a:t>caused by </a:t>
            </a:r>
            <a:r>
              <a:rPr lang="en-US" b="1" dirty="0"/>
              <a:t>design errors</a:t>
            </a:r>
            <a:r>
              <a:rPr lang="en-US" dirty="0"/>
              <a:t>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open design principle is the opposite of the approach known as </a:t>
            </a:r>
            <a:r>
              <a:rPr lang="en-US" b="1" dirty="0"/>
              <a:t>security by obscurity, </a:t>
            </a:r>
            <a:r>
              <a:rPr lang="en-US" dirty="0"/>
              <a:t>which tries to achieve security by keeping cryptographic algorithms secret and which has been </a:t>
            </a:r>
            <a:r>
              <a:rPr lang="en-US" b="1" dirty="0"/>
              <a:t>historically used without success by several organizations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3000" b="1">
                <a:solidFill>
                  <a:srgbClr val="FFFFFF"/>
                </a:solidFill>
              </a:rPr>
              <a:t>Separation of privilege</a:t>
            </a: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2128" y="482321"/>
            <a:ext cx="8129570" cy="6219930"/>
          </a:xfrm>
        </p:spPr>
        <p:txBody>
          <a:bodyPr anchor="t">
            <a:normAutofit/>
          </a:bodyPr>
          <a:lstStyle/>
          <a:p>
            <a:r>
              <a:rPr lang="en-US" sz="2000" dirty="0"/>
              <a:t>This principle dictates that </a:t>
            </a:r>
            <a:r>
              <a:rPr lang="en-US" sz="2000" b="1" dirty="0"/>
              <a:t>multiple conditions </a:t>
            </a:r>
            <a:r>
              <a:rPr lang="en-US" sz="2000" dirty="0"/>
              <a:t>should be required to achieve access to </a:t>
            </a:r>
            <a:r>
              <a:rPr lang="en-US" sz="2000" b="1" dirty="0"/>
              <a:t>restricted resources or have a program perform some action</a:t>
            </a:r>
            <a:r>
              <a:rPr lang="en-US" sz="2000" dirty="0"/>
              <a:t>.</a:t>
            </a:r>
          </a:p>
          <a:p>
            <a:r>
              <a:rPr lang="en-US" sz="2000" dirty="0"/>
              <a:t>the term has come to also imply a </a:t>
            </a:r>
            <a:r>
              <a:rPr lang="en-US" sz="2000" b="1" dirty="0"/>
              <a:t>separation</a:t>
            </a:r>
            <a:r>
              <a:rPr lang="en-US" sz="2000" dirty="0"/>
              <a:t> of the components of a system, to </a:t>
            </a:r>
            <a:r>
              <a:rPr lang="en-US" sz="2000" b="1" dirty="0"/>
              <a:t>limit the damage </a:t>
            </a:r>
            <a:r>
              <a:rPr lang="en-US" sz="2000" dirty="0"/>
              <a:t>caused by a security breach of any individual component.</a:t>
            </a:r>
          </a:p>
          <a:p>
            <a:r>
              <a:rPr lang="en-US" dirty="0"/>
              <a:t>Ex</a:t>
            </a:r>
          </a:p>
          <a:p>
            <a:pPr lvl="1"/>
            <a:r>
              <a:rPr lang="en-US" sz="1900" dirty="0"/>
              <a:t>Separating various </a:t>
            </a:r>
            <a:r>
              <a:rPr lang="en-US" sz="1900" b="1" dirty="0"/>
              <a:t>administrative</a:t>
            </a:r>
            <a:r>
              <a:rPr lang="en-US" sz="1900" dirty="0"/>
              <a:t> account functions from each other</a:t>
            </a:r>
          </a:p>
          <a:p>
            <a:pPr lvl="1"/>
            <a:r>
              <a:rPr lang="en-US" sz="1900" dirty="0"/>
              <a:t>Separating </a:t>
            </a:r>
            <a:r>
              <a:rPr lang="en-US" sz="1900" b="1" dirty="0"/>
              <a:t>administrative</a:t>
            </a:r>
            <a:r>
              <a:rPr lang="en-US" sz="1900" dirty="0"/>
              <a:t> and </a:t>
            </a:r>
            <a:r>
              <a:rPr lang="en-US" sz="1900" b="1" dirty="0"/>
              <a:t>standard</a:t>
            </a:r>
            <a:r>
              <a:rPr lang="en-US" sz="1900" dirty="0"/>
              <a:t> account capabilities</a:t>
            </a:r>
          </a:p>
          <a:p>
            <a:pPr lvl="1"/>
            <a:r>
              <a:rPr lang="en-US" sz="1900" dirty="0"/>
              <a:t>Separating </a:t>
            </a:r>
            <a:r>
              <a:rPr lang="en-US" sz="1900" b="1" dirty="0"/>
              <a:t>auditing</a:t>
            </a:r>
            <a:r>
              <a:rPr lang="en-US" sz="1900" dirty="0"/>
              <a:t> and </a:t>
            </a:r>
            <a:r>
              <a:rPr lang="en-US" sz="1900" b="1" dirty="0"/>
              <a:t>logging</a:t>
            </a:r>
            <a:r>
              <a:rPr lang="en-US" sz="1900" dirty="0"/>
              <a:t> capabilities within administrative accounts</a:t>
            </a:r>
          </a:p>
          <a:p>
            <a:pPr lvl="1"/>
            <a:endParaRPr lang="en-US" dirty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Least privilege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7940" y="690086"/>
            <a:ext cx="7243750" cy="5684506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n-US" dirty="0"/>
              <a:t>The Principle of Least Privilege means that you ensure people only have </a:t>
            </a:r>
            <a:r>
              <a:rPr lang="en-US" b="1" dirty="0"/>
              <a:t>enough access </a:t>
            </a:r>
            <a:r>
              <a:rPr lang="en-US" dirty="0"/>
              <a:t>that they need to do their job. </a:t>
            </a:r>
          </a:p>
          <a:p>
            <a:pPr algn="l"/>
            <a:r>
              <a:rPr lang="en-US" dirty="0"/>
              <a:t>For instance: if you design a system that holds sensitive customer </a:t>
            </a:r>
            <a:r>
              <a:rPr lang="en-US" b="1" dirty="0"/>
              <a:t>financial information</a:t>
            </a:r>
            <a:r>
              <a:rPr lang="en-US" dirty="0"/>
              <a:t>, it’s good practice to </a:t>
            </a:r>
            <a:r>
              <a:rPr lang="en-US" b="1" dirty="0"/>
              <a:t>limit</a:t>
            </a:r>
            <a:r>
              <a:rPr lang="en-US" dirty="0"/>
              <a:t> who can access that information. </a:t>
            </a:r>
          </a:p>
          <a:p>
            <a:pPr lvl="1"/>
            <a:r>
              <a:rPr lang="en-US" dirty="0"/>
              <a:t>The person who answers the phone and schedules meetings probably doesn’t need access to all of the sensitive information. </a:t>
            </a:r>
          </a:p>
          <a:p>
            <a:pPr lvl="1"/>
            <a:r>
              <a:rPr lang="en-US" dirty="0"/>
              <a:t>On the other hand, an </a:t>
            </a:r>
            <a:r>
              <a:rPr lang="en-US" b="1" dirty="0"/>
              <a:t>account manager </a:t>
            </a:r>
            <a:r>
              <a:rPr lang="en-US" dirty="0"/>
              <a:t>probably does need access to that information. </a:t>
            </a:r>
          </a:p>
          <a:p>
            <a:pPr lvl="2"/>
            <a:r>
              <a:rPr lang="en-US" dirty="0"/>
              <a:t>The key is to ensure that the </a:t>
            </a:r>
            <a:r>
              <a:rPr lang="en-US" b="1" dirty="0"/>
              <a:t>account manager </a:t>
            </a:r>
            <a:r>
              <a:rPr lang="en-US" dirty="0"/>
              <a:t>doesn’t have access to information from accounts they </a:t>
            </a:r>
            <a:r>
              <a:rPr lang="en-US" b="1" dirty="0"/>
              <a:t>don’t manage.</a:t>
            </a:r>
          </a:p>
          <a:p>
            <a:pPr algn="l"/>
            <a:r>
              <a:rPr lang="en-US" dirty="0"/>
              <a:t>By ensuring that accounts have only the </a:t>
            </a:r>
            <a:r>
              <a:rPr lang="en-US" b="1" dirty="0"/>
              <a:t>privileges</a:t>
            </a:r>
            <a:r>
              <a:rPr lang="en-US" dirty="0"/>
              <a:t> necessary to do their job, you ensure that if an attacker </a:t>
            </a:r>
            <a:r>
              <a:rPr lang="en-US" b="1" dirty="0"/>
              <a:t>compromises</a:t>
            </a:r>
            <a:r>
              <a:rPr lang="en-US" dirty="0"/>
              <a:t> an account, you </a:t>
            </a:r>
            <a:r>
              <a:rPr lang="en-US" b="1" dirty="0"/>
              <a:t>minimize</a:t>
            </a:r>
            <a:r>
              <a:rPr lang="en-US" dirty="0"/>
              <a:t> what information they can access. </a:t>
            </a:r>
          </a:p>
          <a:p>
            <a:pPr lvl="1"/>
            <a:r>
              <a:rPr lang="en-US" dirty="0"/>
              <a:t>This limits the damage of the attack.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FFFFFF"/>
                </a:solidFill>
              </a:rPr>
              <a:t>Least common mechanism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2127" y="1240077"/>
            <a:ext cx="8129873" cy="5462174"/>
          </a:xfrm>
        </p:spPr>
        <p:txBody>
          <a:bodyPr anchor="t">
            <a:normAutofit/>
          </a:bodyPr>
          <a:lstStyle/>
          <a:p>
            <a:r>
              <a:rPr lang="en-US" sz="2800" dirty="0"/>
              <a:t>In systems with multiple users, mechanisms allowing resources to be </a:t>
            </a:r>
            <a:r>
              <a:rPr lang="en-US" sz="2800" b="1" dirty="0"/>
              <a:t>shared by more than one user should be minimized</a:t>
            </a:r>
            <a:r>
              <a:rPr lang="en-US" sz="2800" dirty="0"/>
              <a:t>. </a:t>
            </a:r>
          </a:p>
          <a:p>
            <a:pPr lvl="1"/>
            <a:r>
              <a:rPr lang="en-US" sz="2400" dirty="0"/>
              <a:t>For example, if a </a:t>
            </a:r>
            <a:r>
              <a:rPr lang="en-US" sz="2400" b="1" dirty="0"/>
              <a:t>file or application </a:t>
            </a:r>
            <a:r>
              <a:rPr lang="en-US" sz="2400" dirty="0"/>
              <a:t>needs to be accessed by more than </a:t>
            </a:r>
            <a:r>
              <a:rPr lang="en-US" sz="2400" b="1" dirty="0"/>
              <a:t>one user</a:t>
            </a:r>
            <a:r>
              <a:rPr lang="en-US" sz="2400" dirty="0"/>
              <a:t>, then </a:t>
            </a:r>
            <a:r>
              <a:rPr lang="en-US" sz="2400" b="1" dirty="0"/>
              <a:t>these users </a:t>
            </a:r>
            <a:r>
              <a:rPr lang="en-US" sz="2400" dirty="0"/>
              <a:t>should have </a:t>
            </a:r>
            <a:r>
              <a:rPr lang="en-US" sz="2400" b="1" dirty="0"/>
              <a:t>separate channels </a:t>
            </a:r>
            <a:r>
              <a:rPr lang="en-US" sz="2400" dirty="0"/>
              <a:t>by which to access these resources, to prevent </a:t>
            </a:r>
            <a:r>
              <a:rPr lang="en-US" sz="2400" b="1" dirty="0"/>
              <a:t>unforeseen</a:t>
            </a:r>
            <a:r>
              <a:rPr lang="en-US" sz="2400" dirty="0"/>
              <a:t> consequences that could cause security problems.</a:t>
            </a:r>
          </a:p>
          <a:p>
            <a:pPr lvl="2"/>
            <a:r>
              <a:rPr lang="en-US" sz="2400" dirty="0"/>
              <a:t>If one program can </a:t>
            </a:r>
            <a:r>
              <a:rPr lang="en-US" sz="2400" b="1" dirty="0"/>
              <a:t>corrupt</a:t>
            </a:r>
            <a:r>
              <a:rPr lang="en-US" sz="2400" dirty="0"/>
              <a:t> the shared state, it can then corrupt other programs which depend on it.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033D3-25DC-4739-AEED-FB4EB9C9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Course Policies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DB21-86E5-4946-9420-AD4DFD917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b="1"/>
              <a:t>Late Policy</a:t>
            </a:r>
            <a:endParaRPr lang="en-US" sz="1900"/>
          </a:p>
          <a:p>
            <a:pPr>
              <a:lnSpc>
                <a:spcPct val="110000"/>
              </a:lnSpc>
            </a:pPr>
            <a:r>
              <a:rPr lang="en-US" sz="1900"/>
              <a:t>No late submission of assignments, projects or lab activities, it will be penalized or may not be graded. </a:t>
            </a:r>
          </a:p>
          <a:p>
            <a:pPr>
              <a:lnSpc>
                <a:spcPct val="110000"/>
              </a:lnSpc>
            </a:pPr>
            <a:r>
              <a:rPr lang="en-US" sz="1900" b="1"/>
              <a:t>Collaboration Policy </a:t>
            </a:r>
            <a:endParaRPr lang="en-US" sz="1900"/>
          </a:p>
          <a:p>
            <a:pPr>
              <a:lnSpc>
                <a:spcPct val="110000"/>
              </a:lnSpc>
            </a:pPr>
            <a:r>
              <a:rPr lang="en-US" sz="1900"/>
              <a:t>Students are encouraged to collaborate, particularly on the course projects given for groups, however, every member should show his/her contribution on the work done.  </a:t>
            </a:r>
          </a:p>
          <a:p>
            <a:pPr>
              <a:lnSpc>
                <a:spcPct val="110000"/>
              </a:lnSpc>
            </a:pPr>
            <a:r>
              <a:rPr lang="en-US" sz="1900" b="1"/>
              <a:t>Cheating Policy </a:t>
            </a:r>
            <a:endParaRPr lang="en-US" sz="1900"/>
          </a:p>
          <a:p>
            <a:pPr>
              <a:lnSpc>
                <a:spcPct val="110000"/>
              </a:lnSpc>
            </a:pPr>
            <a:r>
              <a:rPr lang="en-US" sz="1900"/>
              <a:t>The university policy on cheating and plagiarism will be strictly followed.</a:t>
            </a:r>
          </a:p>
        </p:txBody>
      </p:sp>
    </p:spTree>
    <p:extLst>
      <p:ext uri="{BB962C8B-B14F-4D97-AF65-F5344CB8AC3E}">
        <p14:creationId xmlns:p14="http://schemas.microsoft.com/office/powerpoint/2010/main" val="4041302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Psychological acceptability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2127" y="117850"/>
            <a:ext cx="7955702" cy="6946141"/>
          </a:xfrm>
        </p:spPr>
        <p:txBody>
          <a:bodyPr anchor="t">
            <a:normAutofit/>
          </a:bodyPr>
          <a:lstStyle/>
          <a:p>
            <a:pPr algn="l"/>
            <a:r>
              <a:rPr lang="en-US" sz="1800" dirty="0"/>
              <a:t>The principle of psychological acceptability states that security mechanisms </a:t>
            </a:r>
            <a:r>
              <a:rPr lang="en-US" sz="1800" b="1" dirty="0"/>
              <a:t>should not make the resource more difficult to access </a:t>
            </a:r>
            <a:r>
              <a:rPr lang="en-US" sz="1800" dirty="0"/>
              <a:t>than if the security mechanisms were not </a:t>
            </a:r>
            <a:r>
              <a:rPr lang="en-US" sz="1800" b="1" dirty="0"/>
              <a:t>present</a:t>
            </a:r>
            <a:r>
              <a:rPr lang="en-US" sz="1800" dirty="0"/>
              <a:t>.</a:t>
            </a:r>
          </a:p>
          <a:p>
            <a:pPr lvl="1"/>
            <a:r>
              <a:rPr lang="en-US" dirty="0"/>
              <a:t>the principle is interpreted to mean that the </a:t>
            </a:r>
            <a:r>
              <a:rPr lang="en-US" b="1" dirty="0"/>
              <a:t>security mechanism </a:t>
            </a:r>
            <a:r>
              <a:rPr lang="en-US" dirty="0"/>
              <a:t>may add some </a:t>
            </a:r>
            <a:r>
              <a:rPr lang="en-US" b="1" dirty="0"/>
              <a:t>extra burden</a:t>
            </a:r>
            <a:r>
              <a:rPr lang="en-US" dirty="0"/>
              <a:t>, but that </a:t>
            </a:r>
            <a:r>
              <a:rPr lang="en-US" b="1" dirty="0"/>
              <a:t>burden</a:t>
            </a:r>
            <a:r>
              <a:rPr lang="en-US" dirty="0"/>
              <a:t> must be both </a:t>
            </a:r>
            <a:r>
              <a:rPr lang="en-US" b="1" dirty="0"/>
              <a:t>minimal</a:t>
            </a:r>
            <a:r>
              <a:rPr lang="en-US" dirty="0"/>
              <a:t> and </a:t>
            </a:r>
            <a:r>
              <a:rPr lang="en-US" b="1" dirty="0"/>
              <a:t>reasonable</a:t>
            </a:r>
          </a:p>
          <a:p>
            <a:pPr algn="l"/>
            <a:r>
              <a:rPr lang="en-US" sz="1800" b="1" dirty="0"/>
              <a:t>Configuring</a:t>
            </a:r>
            <a:r>
              <a:rPr lang="en-US" sz="1800" dirty="0"/>
              <a:t> and </a:t>
            </a:r>
            <a:r>
              <a:rPr lang="en-US" sz="1800" b="1" dirty="0"/>
              <a:t>executing a program </a:t>
            </a:r>
            <a:r>
              <a:rPr lang="en-US" sz="1800" dirty="0"/>
              <a:t>should be as </a:t>
            </a:r>
            <a:r>
              <a:rPr lang="en-US" sz="1800" b="1" dirty="0"/>
              <a:t>easy</a:t>
            </a:r>
            <a:r>
              <a:rPr lang="en-US" sz="1800" dirty="0"/>
              <a:t> and as </a:t>
            </a:r>
            <a:r>
              <a:rPr lang="en-US" sz="1800" b="1" dirty="0"/>
              <a:t>intuitive</a:t>
            </a:r>
            <a:r>
              <a:rPr lang="en-US" sz="1800" dirty="0"/>
              <a:t> as possible, and any </a:t>
            </a:r>
            <a:r>
              <a:rPr lang="en-US" sz="1800" b="1" dirty="0"/>
              <a:t>output</a:t>
            </a:r>
            <a:r>
              <a:rPr lang="en-US" sz="1800" dirty="0"/>
              <a:t> should be </a:t>
            </a:r>
            <a:r>
              <a:rPr lang="en-US" sz="1800" b="1" dirty="0"/>
              <a:t>clear</a:t>
            </a:r>
            <a:r>
              <a:rPr lang="en-US" sz="1800" dirty="0"/>
              <a:t>, </a:t>
            </a:r>
            <a:r>
              <a:rPr lang="en-US" sz="1800" b="1" dirty="0"/>
              <a:t>direct</a:t>
            </a:r>
            <a:r>
              <a:rPr lang="en-US" sz="1800" dirty="0"/>
              <a:t>, and </a:t>
            </a:r>
            <a:r>
              <a:rPr lang="en-US" sz="1800" b="1" dirty="0"/>
              <a:t>useful. </a:t>
            </a:r>
          </a:p>
          <a:p>
            <a:pPr lvl="1"/>
            <a:r>
              <a:rPr lang="en-US" sz="2000" dirty="0"/>
              <a:t>If a </a:t>
            </a:r>
            <a:r>
              <a:rPr lang="en-US" sz="2000" b="1" dirty="0"/>
              <a:t>password</a:t>
            </a:r>
            <a:r>
              <a:rPr lang="en-US" sz="2000" dirty="0"/>
              <a:t> is rejected, the password changing program should state why it is rejected rather than giving a </a:t>
            </a:r>
            <a:r>
              <a:rPr lang="en-US" sz="2000" b="1" dirty="0"/>
              <a:t>cryptic error message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On the other hand, security requires that the messages </a:t>
            </a:r>
            <a:r>
              <a:rPr lang="en-US" sz="2000" b="1" dirty="0"/>
              <a:t>impart no unnecessary information</a:t>
            </a:r>
          </a:p>
          <a:p>
            <a:pPr lvl="2"/>
            <a:r>
              <a:rPr lang="en-US" sz="1800" dirty="0"/>
              <a:t>When a user supplies the </a:t>
            </a:r>
            <a:r>
              <a:rPr lang="en-US" sz="1800" b="1" dirty="0"/>
              <a:t>wrong</a:t>
            </a:r>
            <a:r>
              <a:rPr lang="en-US" sz="1800" dirty="0"/>
              <a:t> </a:t>
            </a:r>
            <a:r>
              <a:rPr lang="en-US" sz="1800" b="1" dirty="0"/>
              <a:t>password</a:t>
            </a:r>
            <a:r>
              <a:rPr lang="en-US" sz="1800" dirty="0"/>
              <a:t> during login, the system should reject the attempt with a message stating that the </a:t>
            </a:r>
            <a:r>
              <a:rPr lang="en-US" sz="1800" b="1" dirty="0"/>
              <a:t>login failed</a:t>
            </a:r>
            <a:r>
              <a:rPr lang="en-US" sz="1800" dirty="0"/>
              <a:t>. </a:t>
            </a:r>
          </a:p>
          <a:p>
            <a:pPr lvl="2"/>
            <a:r>
              <a:rPr lang="en-US" sz="1800" dirty="0"/>
              <a:t>If it were to say that the password was </a:t>
            </a:r>
            <a:r>
              <a:rPr lang="en-US" sz="1800" b="1" dirty="0"/>
              <a:t>incorrect</a:t>
            </a:r>
            <a:r>
              <a:rPr lang="en-US" sz="1800" dirty="0"/>
              <a:t>, the user would know that the </a:t>
            </a:r>
            <a:r>
              <a:rPr lang="en-US" sz="1800" b="1" dirty="0"/>
              <a:t>account name </a:t>
            </a:r>
            <a:r>
              <a:rPr lang="en-US" sz="1800" dirty="0"/>
              <a:t>was </a:t>
            </a:r>
            <a:r>
              <a:rPr lang="en-US" sz="1800" b="1" dirty="0"/>
              <a:t>legitimate</a:t>
            </a:r>
            <a:r>
              <a:rPr lang="en-US" sz="1800" dirty="0"/>
              <a:t>. </a:t>
            </a:r>
          </a:p>
          <a:p>
            <a:pPr lvl="3"/>
            <a:r>
              <a:rPr lang="en-US" sz="1600" dirty="0"/>
              <a:t>If the user were really an </a:t>
            </a:r>
            <a:r>
              <a:rPr lang="en-US" sz="1600" b="1" dirty="0"/>
              <a:t>unauthorized</a:t>
            </a:r>
            <a:r>
              <a:rPr lang="en-US" sz="1600" dirty="0"/>
              <a:t> attacker, s/he now knows an account for which she can try to </a:t>
            </a:r>
            <a:r>
              <a:rPr lang="en-US" sz="1600" b="1" dirty="0"/>
              <a:t>guess a password</a:t>
            </a:r>
            <a:r>
              <a:rPr lang="en-US" sz="1600" dirty="0"/>
              <a:t>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CBB93-582D-4415-B642-EA96E9E04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sz="4800"/>
              <a:t>Access Control Models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Laptop Secure">
            <a:extLst>
              <a:ext uri="{FF2B5EF4-FFF2-40B4-BE49-F238E27FC236}">
                <a16:creationId xmlns:a16="http://schemas.microsoft.com/office/drawing/2014/main" id="{69C10B59-729E-4F88-A825-51A302D0E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20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B7DE-4ACD-4802-9D26-3FF3C780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163B-588E-453F-BC0A-025C0CF33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Computer Security?</a:t>
            </a:r>
          </a:p>
          <a:p>
            <a:pPr lvl="1"/>
            <a:r>
              <a:rPr lang="en-US" sz="2800" b="1" dirty="0"/>
              <a:t>Allow</a:t>
            </a:r>
            <a:r>
              <a:rPr lang="en-US" sz="2800" dirty="0"/>
              <a:t> intended use of computer systems </a:t>
            </a:r>
          </a:p>
          <a:p>
            <a:pPr lvl="1"/>
            <a:r>
              <a:rPr lang="en-US" sz="2800" b="1" dirty="0"/>
              <a:t>Prevent</a:t>
            </a:r>
            <a:r>
              <a:rPr lang="en-US" sz="2800" dirty="0"/>
              <a:t> unwanted use that may cause harm</a:t>
            </a:r>
          </a:p>
        </p:txBody>
      </p:sp>
    </p:spTree>
    <p:extLst>
      <p:ext uri="{BB962C8B-B14F-4D97-AF65-F5344CB8AC3E}">
        <p14:creationId xmlns:p14="http://schemas.microsoft.com/office/powerpoint/2010/main" val="14158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D78E-09CF-4BCE-B751-A12C36C6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6F38-7044-4A2C-838C-B5BECACB1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Impacts everyone’s day-to-day life – Millions of compromised </a:t>
            </a:r>
            <a:r>
              <a:rPr lang="en-US" b="1" dirty="0"/>
              <a:t>computers</a:t>
            </a:r>
            <a:r>
              <a:rPr lang="en-US" dirty="0"/>
              <a:t>, millions of </a:t>
            </a:r>
            <a:r>
              <a:rPr lang="en-US" b="1" dirty="0"/>
              <a:t>stolen</a:t>
            </a:r>
            <a:r>
              <a:rPr lang="en-US" dirty="0"/>
              <a:t> </a:t>
            </a:r>
            <a:r>
              <a:rPr lang="en-US" b="1" dirty="0"/>
              <a:t>passwords</a:t>
            </a:r>
          </a:p>
        </p:txBody>
      </p:sp>
      <p:pic>
        <p:nvPicPr>
          <p:cNvPr id="7" name="Picture 2" descr="Chart: 57 Million Users Affected by Data Breach at Uber | Statista">
            <a:extLst>
              <a:ext uri="{FF2B5EF4-FFF2-40B4-BE49-F238E27FC236}">
                <a16:creationId xmlns:a16="http://schemas.microsoft.com/office/drawing/2014/main" id="{9DFDB437-8143-4724-96E4-0D99E99E0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" y="3429000"/>
            <a:ext cx="4405745" cy="26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ny Mobile Banking Apps Have Exploitable 'Coding Errors'">
            <a:extLst>
              <a:ext uri="{FF2B5EF4-FFF2-40B4-BE49-F238E27FC236}">
                <a16:creationId xmlns:a16="http://schemas.microsoft.com/office/drawing/2014/main" id="{4CD3B821-6136-4BE8-AFCD-EAAE1D5E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60" y="3429000"/>
            <a:ext cx="4405745" cy="266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oy Hunt: Introducing “Have I been pwned?” – aggregating accounts across  website breaches">
            <a:extLst>
              <a:ext uri="{FF2B5EF4-FFF2-40B4-BE49-F238E27FC236}">
                <a16:creationId xmlns:a16="http://schemas.microsoft.com/office/drawing/2014/main" id="{F66EBD8F-1892-4CDE-AD1C-62B1A775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36" y="3912565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61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0E4D-E6F7-41A0-AE70-91591868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DD729-3832-4993-BED7-03A8E4C52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Security Standards follow the “90 / 10” Rule:</a:t>
            </a:r>
          </a:p>
          <a:p>
            <a:r>
              <a:rPr lang="en-US" dirty="0"/>
              <a:t>10% of security safeguards are technical </a:t>
            </a:r>
          </a:p>
          <a:p>
            <a:r>
              <a:rPr lang="en-US" dirty="0"/>
              <a:t> 90% of security safeguards rely on the computer user (“YOU”) to adhere to good computing practices</a:t>
            </a:r>
          </a:p>
          <a:p>
            <a:r>
              <a:rPr lang="en-US" dirty="0"/>
              <a:t>A compromised computer is a hazard to everyone else, too – not just to you.</a:t>
            </a:r>
          </a:p>
          <a:p>
            <a:r>
              <a:rPr lang="en-US" dirty="0"/>
              <a:t>Learn About Security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Make a Difference</a:t>
            </a:r>
          </a:p>
        </p:txBody>
      </p:sp>
    </p:spTree>
    <p:extLst>
      <p:ext uri="{BB962C8B-B14F-4D97-AF65-F5344CB8AC3E}">
        <p14:creationId xmlns:p14="http://schemas.microsoft.com/office/powerpoint/2010/main" val="17939487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7398</TotalTime>
  <Words>3520</Words>
  <Application>Microsoft Office PowerPoint</Application>
  <PresentationFormat>Widescreen</PresentationFormat>
  <Paragraphs>339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Gill Sans MT</vt:lpstr>
      <vt:lpstr>Gill Sans MT (Body)</vt:lpstr>
      <vt:lpstr>Nyala</vt:lpstr>
      <vt:lpstr>Gallery</vt:lpstr>
      <vt:lpstr>Fundamentals of IT Security</vt:lpstr>
      <vt:lpstr>Goals</vt:lpstr>
      <vt:lpstr>Course Staff</vt:lpstr>
      <vt:lpstr>Lectures</vt:lpstr>
      <vt:lpstr>Assessment Method</vt:lpstr>
      <vt:lpstr>Course Policies </vt:lpstr>
      <vt:lpstr>Introduction</vt:lpstr>
      <vt:lpstr>Why should you care?</vt:lpstr>
      <vt:lpstr>Why should you care?</vt:lpstr>
      <vt:lpstr>A hacked computer can be used to…</vt:lpstr>
      <vt:lpstr>Threats have evolved…</vt:lpstr>
      <vt:lpstr>Threats have evolved…</vt:lpstr>
      <vt:lpstr>PowerPoint Presentation</vt:lpstr>
      <vt:lpstr>The first internet worm</vt:lpstr>
      <vt:lpstr>Epic Hack: Sarah Palin</vt:lpstr>
      <vt:lpstr>Sarah Palin</vt:lpstr>
      <vt:lpstr>Sarah Palin</vt:lpstr>
      <vt:lpstr>Sarah Palin</vt:lpstr>
      <vt:lpstr>Sarah Palin</vt:lpstr>
      <vt:lpstr>Sarah Palin</vt:lpstr>
      <vt:lpstr>Sarah Palin </vt:lpstr>
      <vt:lpstr>How do we defend threats </vt:lpstr>
      <vt:lpstr>Threat models</vt:lpstr>
      <vt:lpstr>Ex. Air travel Scenario</vt:lpstr>
      <vt:lpstr>Ex. Air travel Scenario</vt:lpstr>
      <vt:lpstr>Safety vs security</vt:lpstr>
      <vt:lpstr>Security Design</vt:lpstr>
      <vt:lpstr>Security Goals</vt:lpstr>
      <vt:lpstr>Confidentiality</vt:lpstr>
      <vt:lpstr>Tools for Confidentiality</vt:lpstr>
      <vt:lpstr>Tools for Confidentiality</vt:lpstr>
      <vt:lpstr>Tools for Confidentiality</vt:lpstr>
      <vt:lpstr>Tools for Confidentiality</vt:lpstr>
      <vt:lpstr>Integrity</vt:lpstr>
      <vt:lpstr>Availability</vt:lpstr>
      <vt:lpstr>Other Security Concepts</vt:lpstr>
      <vt:lpstr>Assurance</vt:lpstr>
      <vt:lpstr>Assurance Example – Apple itunes</vt:lpstr>
      <vt:lpstr>Authenticity</vt:lpstr>
      <vt:lpstr>Authenticity: Mechanisms</vt:lpstr>
      <vt:lpstr>Anonymity</vt:lpstr>
      <vt:lpstr>Anonymity: Mechanisms</vt:lpstr>
      <vt:lpstr>Anonymity: Examples — U.S. Census</vt:lpstr>
      <vt:lpstr>Anonymity: Examples — https://www.torproject.org</vt:lpstr>
      <vt:lpstr>Threats and Attacks</vt:lpstr>
      <vt:lpstr>Threats and Attacks</vt:lpstr>
      <vt:lpstr>Threats and Attacks</vt:lpstr>
      <vt:lpstr>Threats and Attacks</vt:lpstr>
      <vt:lpstr>Threats and Attacks</vt:lpstr>
      <vt:lpstr>Threats and Attacks</vt:lpstr>
      <vt:lpstr>Assignment</vt:lpstr>
      <vt:lpstr>Security Design  Principles</vt:lpstr>
      <vt:lpstr>Economy of mechanism</vt:lpstr>
      <vt:lpstr>Fail-safe defaults</vt:lpstr>
      <vt:lpstr>Complete mediation</vt:lpstr>
      <vt:lpstr>Open design</vt:lpstr>
      <vt:lpstr>Separation of privilege</vt:lpstr>
      <vt:lpstr>Least privilege</vt:lpstr>
      <vt:lpstr>Least common mechanism</vt:lpstr>
      <vt:lpstr>Psychological acceptability</vt:lpstr>
      <vt:lpstr>Access Control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IT Security</dc:title>
  <dc:creator>ABEBE ASSEFA</dc:creator>
  <cp:lastModifiedBy>ABEBE ASSEFA</cp:lastModifiedBy>
  <cp:revision>189</cp:revision>
  <dcterms:created xsi:type="dcterms:W3CDTF">2019-10-29T14:37:17Z</dcterms:created>
  <dcterms:modified xsi:type="dcterms:W3CDTF">2022-04-19T11:31:33Z</dcterms:modified>
</cp:coreProperties>
</file>